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90" r:id="rId23"/>
    <p:sldId id="277" r:id="rId24"/>
    <p:sldId id="278" r:id="rId25"/>
    <p:sldId id="279" r:id="rId26"/>
    <p:sldId id="280" r:id="rId27"/>
    <p:sldId id="281" r:id="rId28"/>
    <p:sldId id="282" r:id="rId29"/>
    <p:sldId id="283" r:id="rId30"/>
    <p:sldId id="284" r:id="rId31"/>
    <p:sldId id="285" r:id="rId32"/>
    <p:sldId id="286" r:id="rId33"/>
    <p:sldId id="287" r:id="rId34"/>
    <p:sldId id="289" r:id="rId35"/>
    <p:sldId id="288"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660"/>
  </p:normalViewPr>
  <p:slideViewPr>
    <p:cSldViewPr snapToGrid="0" snapToObjects="1">
      <p:cViewPr varScale="1">
        <p:scale>
          <a:sx n="111" d="100"/>
          <a:sy n="111" d="100"/>
        </p:scale>
        <p:origin x="-104" y="-8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DB32461A-250E-4A29-9E9B-599CA3838FA1}" type="datetime1">
              <a:rPr lang="en-US" smtClean="0"/>
              <a:pPr/>
              <a:t>4/10/14</a:t>
            </a:fld>
            <a:endParaRPr lang="en-US" dirty="0"/>
          </a:p>
        </p:txBody>
      </p:sp>
      <p:sp>
        <p:nvSpPr>
          <p:cNvPr id="8" name="Slide Number Placeholder 7"/>
          <p:cNvSpPr>
            <a:spLocks noGrp="1"/>
          </p:cNvSpPr>
          <p:nvPr>
            <p:ph type="sldNum" sz="quarter" idx="11"/>
          </p:nvPr>
        </p:nvSpPr>
        <p:spPr/>
        <p:txBody>
          <a:bodyPr/>
          <a:lstStyle/>
          <a:p>
            <a:fld id="{CE8079A4-7AA8-4A4F-87E2-7781EC5097DD}" type="slidenum">
              <a:rPr lang="en-US" smtClean="0"/>
              <a:pPr/>
              <a:t>‹#›</a:t>
            </a:fld>
            <a:endParaRPr lang="en-US"/>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284191-2E31-C045-8B97-B23A9A0D759E}" type="datetimeFigureOut">
              <a:rPr lang="en-US" smtClean="0"/>
              <a:t>4/10/14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8BE05-CDEA-6E40-9F90-044DDD025B6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284191-2E31-C045-8B97-B23A9A0D759E}" type="datetimeFigureOut">
              <a:rPr lang="en-US" smtClean="0"/>
              <a:t>4/10/14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8BE05-CDEA-6E40-9F90-044DDD025B6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284191-2E31-C045-8B97-B23A9A0D759E}" type="datetimeFigureOut">
              <a:rPr lang="en-US" smtClean="0"/>
              <a:t>4/10/14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8BE05-CDEA-6E40-9F90-044DDD025B6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F4ADA4-35DF-4BD1-8C53-4246F035229A}" type="datetime1">
              <a:rPr lang="en-US" smtClean="0"/>
              <a:pPr/>
              <a:t>4/10/14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8079A4-7AA8-4A4F-87E2-7781EC5097D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1284191-2E31-C045-8B97-B23A9A0D759E}" type="datetimeFigureOut">
              <a:rPr lang="en-US" smtClean="0"/>
              <a:t>4/10/14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58BE05-CDEA-6E40-9F90-044DDD025B60}" type="slidenum">
              <a:rPr lang="en-US" smtClean="0"/>
              <a:t>‹#›</a:t>
            </a:fld>
            <a:endParaRPr lang="en-US"/>
          </a:p>
        </p:txBody>
      </p:sp>
      <p:sp>
        <p:nvSpPr>
          <p:cNvPr id="9" name="Title 8"/>
          <p:cNvSpPr>
            <a:spLocks noGrp="1"/>
          </p:cNvSpPr>
          <p:nvPr>
            <p:ph type="title"/>
          </p:nvPr>
        </p:nvSpPr>
        <p:spPr>
          <a:xfrm>
            <a:off x="914400" y="1544715"/>
            <a:ext cx="73152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914400" y="2743200"/>
            <a:ext cx="356616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81728" y="2743200"/>
            <a:ext cx="356616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71284191-2E31-C045-8B97-B23A9A0D759E}" type="datetimeFigureOut">
              <a:rPr lang="en-US" smtClean="0"/>
              <a:t>4/10/14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58BE05-CDEA-6E40-9F90-044DDD025B60}" type="slidenum">
              <a:rPr lang="en-US" smtClean="0"/>
              <a:t>‹#›</a:t>
            </a:fld>
            <a:endParaRPr lang="en-US"/>
          </a:p>
        </p:txBody>
      </p:sp>
      <p:sp>
        <p:nvSpPr>
          <p:cNvPr id="10" name="Title 9"/>
          <p:cNvSpPr>
            <a:spLocks noGrp="1"/>
          </p:cNvSpPr>
          <p:nvPr>
            <p:ph type="title"/>
          </p:nvPr>
        </p:nvSpPr>
        <p:spPr>
          <a:xfrm>
            <a:off x="914400" y="1544715"/>
            <a:ext cx="73152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1284191-2E31-C045-8B97-B23A9A0D759E}" type="datetimeFigureOut">
              <a:rPr lang="en-US" smtClean="0"/>
              <a:t>4/10/14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58BE05-CDEA-6E40-9F90-044DDD025B6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284191-2E31-C045-8B97-B23A9A0D759E}" type="datetimeFigureOut">
              <a:rPr lang="en-US" smtClean="0"/>
              <a:t>4/10/14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58BE05-CDEA-6E40-9F90-044DDD025B6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284191-2E31-C045-8B97-B23A9A0D759E}" type="datetimeFigureOut">
              <a:rPr lang="en-US" smtClean="0"/>
              <a:t>4/10/14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284191-2E31-C045-8B97-B23A9A0D759E}" type="datetimeFigureOut">
              <a:rPr lang="en-US" smtClean="0"/>
              <a:t>4/10/14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58BE05-CDEA-6E40-9F90-044DDD025B6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71284191-2E31-C045-8B97-B23A9A0D759E}" type="datetimeFigureOut">
              <a:rPr lang="en-US" smtClean="0"/>
              <a:t>4/10/14</a:t>
            </a:fld>
            <a:endParaRPr lang="en-US"/>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4158BE05-CDEA-6E40-9F90-044DDD025B60}" type="slidenum">
              <a:rPr lang="en-US" smtClean="0"/>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endParaRPr lang="en-US"/>
          </a:p>
        </p:txBody>
      </p:sp>
    </p:spTree>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edrive.com/host/0B956l87SY0KpRUdrX19TUDhXb1U/index.html" TargetMode="External"/><Relationship Id="rId3" Type="http://schemas.openxmlformats.org/officeDocument/2006/relationships/hyperlink" Target="http://www.pewstates.org/research/data-visualizations/financial-crisis-5-years-later-and-still-not-recovered-85899502641"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catalog.data.gov/dataset/quarterly-house-price-indexes-for-metropolitan-areas/resource/9fb1e508-f257-46c0-b23f-4e3eac0e9a9a" TargetMode="External"/><Relationship Id="rId4" Type="http://schemas.openxmlformats.org/officeDocument/2006/relationships/hyperlink" Target="http://data.bls.gov/pdq/querytool.jsp?survey=la" TargetMode="External"/><Relationship Id="rId5" Type="http://schemas.openxmlformats.org/officeDocument/2006/relationships/hyperlink" Target="http://portal.hud.gov/hudportal/HUD?src=/program_offices/housing/comp/rpts/mfh/mf_f47t" TargetMode="External"/><Relationship Id="rId6" Type="http://schemas.openxmlformats.org/officeDocument/2006/relationships/hyperlink" Target="http://catalog.data.gov/dataset/employment-hours-and-earnings-from-the-current-employment-statistics-survey-stat" TargetMode="External"/><Relationship Id="rId7" Type="http://schemas.openxmlformats.org/officeDocument/2006/relationships/hyperlink" Target="http://catalog.data.gov/dataset/housing-problems-of-low-income-households/resource/799c2406-28b9-453d-b736-da6fdb617a00" TargetMode="External"/><Relationship Id="rId8" Type="http://schemas.openxmlformats.org/officeDocument/2006/relationships/hyperlink" Target="http://catalog.data.gov/dataset/county-business-patterns/resource/2bfcc388-170b-4c60-8b41-addba3bef1d4" TargetMode="External"/><Relationship Id="rId1" Type="http://schemas.openxmlformats.org/officeDocument/2006/relationships/slideLayout" Target="../slideLayouts/slideLayout2.xml"/><Relationship Id="rId2" Type="http://schemas.openxmlformats.org/officeDocument/2006/relationships/hyperlink" Target="http://catalog.data.gov/dataset/fdic-failed-bank-lis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CS 171: Final Project </a:t>
            </a:r>
            <a:br>
              <a:rPr lang="en-US" dirty="0" smtClean="0"/>
            </a:br>
            <a:r>
              <a:rPr lang="en-US" dirty="0" smtClean="0"/>
              <a:t>Process Book</a:t>
            </a:r>
            <a:endParaRPr lang="en-US" dirty="0"/>
          </a:p>
        </p:txBody>
      </p:sp>
      <p:sp>
        <p:nvSpPr>
          <p:cNvPr id="3" name="Subtitle 2"/>
          <p:cNvSpPr>
            <a:spLocks noGrp="1"/>
          </p:cNvSpPr>
          <p:nvPr>
            <p:ph type="subTitle" idx="1"/>
          </p:nvPr>
        </p:nvSpPr>
        <p:spPr/>
        <p:txBody>
          <a:bodyPr/>
          <a:lstStyle/>
          <a:p>
            <a:r>
              <a:rPr lang="en-US" dirty="0" smtClean="0"/>
              <a:t>Eric Slater, Luciano </a:t>
            </a:r>
            <a:r>
              <a:rPr lang="en-US" dirty="0" err="1" smtClean="0"/>
              <a:t>Arango</a:t>
            </a:r>
            <a:r>
              <a:rPr lang="en-US" dirty="0" smtClean="0"/>
              <a:t>, Monarch </a:t>
            </a:r>
            <a:r>
              <a:rPr lang="en-US" smtClean="0"/>
              <a:t>Wadia</a:t>
            </a:r>
            <a:endParaRPr lang="en-US" dirty="0"/>
          </a:p>
        </p:txBody>
      </p:sp>
    </p:spTree>
    <p:extLst>
      <p:ext uri="{BB962C8B-B14F-4D97-AF65-F5344CB8AC3E}">
        <p14:creationId xmlns:p14="http://schemas.microsoft.com/office/powerpoint/2010/main" val="4276539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Finding and Cleaning Data</a:t>
            </a:r>
            <a:endParaRPr lang="en-US" dirty="0"/>
          </a:p>
        </p:txBody>
      </p:sp>
      <p:sp>
        <p:nvSpPr>
          <p:cNvPr id="3" name="Content Placeholder 2"/>
          <p:cNvSpPr>
            <a:spLocks noGrp="1"/>
          </p:cNvSpPr>
          <p:nvPr>
            <p:ph idx="1"/>
          </p:nvPr>
        </p:nvSpPr>
        <p:spPr>
          <a:xfrm>
            <a:off x="914400" y="1659967"/>
            <a:ext cx="7315200" cy="4610204"/>
          </a:xfrm>
        </p:spPr>
        <p:txBody>
          <a:bodyPr>
            <a:normAutofit/>
          </a:bodyPr>
          <a:lstStyle/>
          <a:p>
            <a:r>
              <a:rPr lang="en-US" dirty="0" smtClean="0"/>
              <a:t>We queried data from the aforementioned sources</a:t>
            </a:r>
            <a:endParaRPr lang="en-US" dirty="0"/>
          </a:p>
          <a:p>
            <a:r>
              <a:rPr lang="en-US" dirty="0" smtClean="0"/>
              <a:t>We anticipated substantial data cleanup and that is what we got</a:t>
            </a:r>
          </a:p>
          <a:p>
            <a:r>
              <a:rPr lang="en-US" dirty="0" smtClean="0"/>
              <a:t>We found the following obstacles in all of our data</a:t>
            </a:r>
          </a:p>
          <a:p>
            <a:pPr lvl="1"/>
            <a:r>
              <a:rPr lang="en-US" dirty="0" smtClean="0"/>
              <a:t>Redundant values</a:t>
            </a:r>
          </a:p>
          <a:p>
            <a:pPr lvl="1"/>
            <a:r>
              <a:rPr lang="en-US" dirty="0" smtClean="0"/>
              <a:t>Junk data points</a:t>
            </a:r>
          </a:p>
          <a:p>
            <a:pPr lvl="1"/>
            <a:r>
              <a:rPr lang="en-US" dirty="0" smtClean="0"/>
              <a:t>Excessive data points for the same thing</a:t>
            </a:r>
          </a:p>
          <a:p>
            <a:pPr lvl="1"/>
            <a:r>
              <a:rPr lang="en-US" dirty="0" smtClean="0"/>
              <a:t>Different date-ranged data (</a:t>
            </a:r>
            <a:r>
              <a:rPr lang="en-US" dirty="0" err="1" smtClean="0"/>
              <a:t>ie</a:t>
            </a:r>
            <a:r>
              <a:rPr lang="en-US" dirty="0" smtClean="0"/>
              <a:t> most were per year while some were every month)</a:t>
            </a:r>
          </a:p>
          <a:p>
            <a:pPr lvl="1"/>
            <a:r>
              <a:rPr lang="en-US" dirty="0" smtClean="0"/>
              <a:t>Different collection areas (</a:t>
            </a:r>
            <a:r>
              <a:rPr lang="en-US" dirty="0" err="1" smtClean="0"/>
              <a:t>ie</a:t>
            </a:r>
            <a:r>
              <a:rPr lang="en-US" dirty="0" smtClean="0"/>
              <a:t> some were state-wide, some county-wide, some city-wide)</a:t>
            </a:r>
          </a:p>
          <a:p>
            <a:r>
              <a:rPr lang="en-US" dirty="0" smtClean="0"/>
              <a:t>Parsing the data was also much more difficult than we expected </a:t>
            </a:r>
          </a:p>
        </p:txBody>
      </p:sp>
    </p:spTree>
    <p:extLst>
      <p:ext uri="{BB962C8B-B14F-4D97-AF65-F5344CB8AC3E}">
        <p14:creationId xmlns:p14="http://schemas.microsoft.com/office/powerpoint/2010/main" val="595573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Parsing Data</a:t>
            </a:r>
            <a:endParaRPr lang="en-US" dirty="0"/>
          </a:p>
        </p:txBody>
      </p:sp>
      <p:sp>
        <p:nvSpPr>
          <p:cNvPr id="3" name="Content Placeholder 2"/>
          <p:cNvSpPr>
            <a:spLocks noGrp="1"/>
          </p:cNvSpPr>
          <p:nvPr>
            <p:ph idx="1"/>
          </p:nvPr>
        </p:nvSpPr>
        <p:spPr>
          <a:xfrm>
            <a:off x="914400" y="1659967"/>
            <a:ext cx="7315200" cy="4610204"/>
          </a:xfrm>
        </p:spPr>
        <p:txBody>
          <a:bodyPr>
            <a:normAutofit/>
          </a:bodyPr>
          <a:lstStyle/>
          <a:p>
            <a:r>
              <a:rPr lang="en-US" dirty="0" smtClean="0"/>
              <a:t>Our initial scope included a dataset with many different economic indicators for each state per year</a:t>
            </a:r>
          </a:p>
          <a:p>
            <a:r>
              <a:rPr lang="en-US" dirty="0" smtClean="0"/>
              <a:t>We decided on a JSON reduction of data size as seen in Problem Set 4</a:t>
            </a:r>
          </a:p>
          <a:p>
            <a:r>
              <a:rPr lang="en-US" dirty="0" smtClean="0"/>
              <a:t>The initial structure was based on the following sketch:</a:t>
            </a:r>
          </a:p>
          <a:p>
            <a:pPr lvl="1"/>
            <a:r>
              <a:rPr lang="en-US" dirty="0" smtClean="0"/>
              <a:t>Object for each state</a:t>
            </a:r>
          </a:p>
          <a:p>
            <a:pPr lvl="1"/>
            <a:r>
              <a:rPr lang="en-US" dirty="0" smtClean="0"/>
              <a:t>Array of years in each state</a:t>
            </a:r>
          </a:p>
          <a:p>
            <a:pPr lvl="1"/>
            <a:r>
              <a:rPr lang="en-US" dirty="0" smtClean="0"/>
              <a:t>Each year would be a key for another object</a:t>
            </a:r>
          </a:p>
          <a:p>
            <a:pPr lvl="2"/>
            <a:r>
              <a:rPr lang="en-US" dirty="0" smtClean="0"/>
              <a:t>Economic indicators would be here</a:t>
            </a:r>
          </a:p>
          <a:p>
            <a:pPr lvl="1"/>
            <a:endParaRPr lang="en-US" dirty="0" smtClean="0"/>
          </a:p>
        </p:txBody>
      </p:sp>
      <p:pic>
        <p:nvPicPr>
          <p:cNvPr id="6" name="Picture 5" descr="IMG_385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268276" y="3817210"/>
            <a:ext cx="3067544" cy="2300658"/>
          </a:xfrm>
          <a:prstGeom prst="rect">
            <a:avLst/>
          </a:prstGeom>
        </p:spPr>
      </p:pic>
    </p:spTree>
    <p:extLst>
      <p:ext uri="{BB962C8B-B14F-4D97-AF65-F5344CB8AC3E}">
        <p14:creationId xmlns:p14="http://schemas.microsoft.com/office/powerpoint/2010/main" val="595573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The Next Data Structure</a:t>
            </a:r>
            <a:endParaRPr lang="en-US" dirty="0"/>
          </a:p>
        </p:txBody>
      </p:sp>
      <p:sp>
        <p:nvSpPr>
          <p:cNvPr id="3" name="Content Placeholder 2"/>
          <p:cNvSpPr>
            <a:spLocks noGrp="1"/>
          </p:cNvSpPr>
          <p:nvPr>
            <p:ph idx="1"/>
          </p:nvPr>
        </p:nvSpPr>
        <p:spPr>
          <a:xfrm>
            <a:off x="914400" y="1659967"/>
            <a:ext cx="7315200" cy="4610204"/>
          </a:xfrm>
        </p:spPr>
        <p:txBody>
          <a:bodyPr>
            <a:normAutofit/>
          </a:bodyPr>
          <a:lstStyle/>
          <a:p>
            <a:r>
              <a:rPr lang="en-US" dirty="0" smtClean="0"/>
              <a:t>We decided on a more object oriented process after running initial JSON directors</a:t>
            </a:r>
          </a:p>
          <a:p>
            <a:pPr lvl="1"/>
            <a:r>
              <a:rPr lang="en-US" dirty="0" smtClean="0"/>
              <a:t>Object for State</a:t>
            </a:r>
          </a:p>
          <a:p>
            <a:pPr lvl="2"/>
            <a:r>
              <a:rPr lang="en-US" dirty="0" smtClean="0"/>
              <a:t>Object for Year</a:t>
            </a:r>
          </a:p>
          <a:p>
            <a:pPr lvl="3"/>
            <a:r>
              <a:rPr lang="en-US" dirty="0" smtClean="0"/>
              <a:t>Key: Values of every indicator</a:t>
            </a:r>
          </a:p>
        </p:txBody>
      </p:sp>
      <p:pic>
        <p:nvPicPr>
          <p:cNvPr id="4" name="Picture 3" descr="Screen Shot 2014-04-10 at 9.37.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565071"/>
            <a:ext cx="7035800" cy="2705100"/>
          </a:xfrm>
          <a:prstGeom prst="rect">
            <a:avLst/>
          </a:prstGeom>
        </p:spPr>
      </p:pic>
    </p:spTree>
    <p:extLst>
      <p:ext uri="{BB962C8B-B14F-4D97-AF65-F5344CB8AC3E}">
        <p14:creationId xmlns:p14="http://schemas.microsoft.com/office/powerpoint/2010/main" val="595573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Final JSON object format</a:t>
            </a:r>
            <a:endParaRPr lang="en-US" dirty="0"/>
          </a:p>
        </p:txBody>
      </p:sp>
      <p:sp>
        <p:nvSpPr>
          <p:cNvPr id="4" name="Content Placeholder 3"/>
          <p:cNvSpPr>
            <a:spLocks noGrp="1"/>
          </p:cNvSpPr>
          <p:nvPr>
            <p:ph idx="1"/>
          </p:nvPr>
        </p:nvSpPr>
        <p:spPr/>
        <p:txBody>
          <a:bodyPr/>
          <a:lstStyle/>
          <a:p>
            <a:r>
              <a:rPr lang="en-US" dirty="0" smtClean="0"/>
              <a:t>Objects of indicators inside</a:t>
            </a:r>
          </a:p>
          <a:p>
            <a:pPr lvl="1"/>
            <a:r>
              <a:rPr lang="en-US" dirty="0" smtClean="0"/>
              <a:t>Crime</a:t>
            </a:r>
          </a:p>
          <a:p>
            <a:pPr lvl="1"/>
            <a:r>
              <a:rPr lang="en-US" dirty="0" smtClean="0"/>
              <a:t>GSP</a:t>
            </a:r>
          </a:p>
          <a:p>
            <a:pPr lvl="1"/>
            <a:r>
              <a:rPr lang="en-US" dirty="0" smtClean="0"/>
              <a:t>Homeowner Rates</a:t>
            </a:r>
          </a:p>
          <a:p>
            <a:pPr lvl="1"/>
            <a:r>
              <a:rPr lang="en-US" dirty="0" smtClean="0"/>
              <a:t>Unemployment</a:t>
            </a:r>
          </a:p>
          <a:p>
            <a:pPr lvl="1"/>
            <a:r>
              <a:rPr lang="en-US" dirty="0" smtClean="0"/>
              <a:t>Venture Capital</a:t>
            </a:r>
            <a:endParaRPr lang="en-US" dirty="0"/>
          </a:p>
        </p:txBody>
      </p:sp>
      <p:pic>
        <p:nvPicPr>
          <p:cNvPr id="5" name="Picture 4" descr="IMG_381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642621" y="2214178"/>
            <a:ext cx="5355691" cy="4016768"/>
          </a:xfrm>
          <a:prstGeom prst="rect">
            <a:avLst/>
          </a:prstGeom>
        </p:spPr>
      </p:pic>
    </p:spTree>
    <p:extLst>
      <p:ext uri="{BB962C8B-B14F-4D97-AF65-F5344CB8AC3E}">
        <p14:creationId xmlns:p14="http://schemas.microsoft.com/office/powerpoint/2010/main" val="595573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Normalizing Data</a:t>
            </a:r>
            <a:endParaRPr lang="en-US" dirty="0"/>
          </a:p>
        </p:txBody>
      </p:sp>
      <p:sp>
        <p:nvSpPr>
          <p:cNvPr id="3" name="Content Placeholder 2"/>
          <p:cNvSpPr>
            <a:spLocks noGrp="1"/>
          </p:cNvSpPr>
          <p:nvPr>
            <p:ph idx="1"/>
          </p:nvPr>
        </p:nvSpPr>
        <p:spPr>
          <a:xfrm>
            <a:off x="914400" y="1659967"/>
            <a:ext cx="7315200" cy="4610204"/>
          </a:xfrm>
        </p:spPr>
        <p:txBody>
          <a:bodyPr>
            <a:normAutofit fontScale="92500" lnSpcReduction="10000"/>
          </a:bodyPr>
          <a:lstStyle/>
          <a:p>
            <a:r>
              <a:rPr lang="en-US" dirty="0" smtClean="0"/>
              <a:t>Crime</a:t>
            </a:r>
          </a:p>
          <a:p>
            <a:pPr lvl="1"/>
            <a:r>
              <a:rPr lang="en-US" dirty="0" smtClean="0"/>
              <a:t>Aggregate data</a:t>
            </a:r>
          </a:p>
          <a:p>
            <a:pPr lvl="1"/>
            <a:r>
              <a:rPr lang="en-US" dirty="0" smtClean="0"/>
              <a:t>And rates per 100,000 people </a:t>
            </a:r>
          </a:p>
          <a:p>
            <a:r>
              <a:rPr lang="en-US" dirty="0" smtClean="0"/>
              <a:t>Gross State Product</a:t>
            </a:r>
          </a:p>
          <a:p>
            <a:pPr lvl="1"/>
            <a:r>
              <a:rPr lang="en-US" dirty="0" smtClean="0"/>
              <a:t>Divided by population to get per capita</a:t>
            </a:r>
          </a:p>
          <a:p>
            <a:pPr lvl="1"/>
            <a:r>
              <a:rPr lang="en-US" dirty="0" smtClean="0"/>
              <a:t>In Real and Total terms</a:t>
            </a:r>
          </a:p>
          <a:p>
            <a:r>
              <a:rPr lang="en-US" dirty="0" smtClean="0"/>
              <a:t>Homeowner Rates</a:t>
            </a:r>
          </a:p>
          <a:p>
            <a:pPr lvl="1"/>
            <a:r>
              <a:rPr lang="en-US" dirty="0" smtClean="0"/>
              <a:t>Rate out of 100 for owning a home</a:t>
            </a:r>
          </a:p>
          <a:p>
            <a:pPr lvl="1"/>
            <a:r>
              <a:rPr lang="en-US" dirty="0" smtClean="0"/>
              <a:t>Vacant homes per 100</a:t>
            </a:r>
          </a:p>
          <a:p>
            <a:r>
              <a:rPr lang="en-US" dirty="0" smtClean="0"/>
              <a:t>Unemployment</a:t>
            </a:r>
          </a:p>
          <a:p>
            <a:pPr lvl="1"/>
            <a:r>
              <a:rPr lang="en-US" dirty="0" smtClean="0"/>
              <a:t>Unemployment Rate</a:t>
            </a:r>
          </a:p>
          <a:p>
            <a:pPr lvl="1"/>
            <a:r>
              <a:rPr lang="en-US" dirty="0" smtClean="0"/>
              <a:t>Total number of people Unemployed</a:t>
            </a:r>
          </a:p>
          <a:p>
            <a:pPr lvl="1"/>
            <a:r>
              <a:rPr lang="en-US" dirty="0" smtClean="0"/>
              <a:t>Total number of people in the Labor Force</a:t>
            </a:r>
          </a:p>
          <a:p>
            <a:r>
              <a:rPr lang="en-US" dirty="0" smtClean="0"/>
              <a:t>Venture Capital</a:t>
            </a:r>
          </a:p>
          <a:p>
            <a:pPr lvl="1"/>
            <a:r>
              <a:rPr lang="en-US" dirty="0" smtClean="0"/>
              <a:t>Number of deals and dollars</a:t>
            </a:r>
          </a:p>
          <a:p>
            <a:endParaRPr lang="en-US" dirty="0"/>
          </a:p>
        </p:txBody>
      </p:sp>
    </p:spTree>
    <p:extLst>
      <p:ext uri="{BB962C8B-B14F-4D97-AF65-F5344CB8AC3E}">
        <p14:creationId xmlns:p14="http://schemas.microsoft.com/office/powerpoint/2010/main" val="595573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fontScale="90000"/>
          </a:bodyPr>
          <a:lstStyle/>
          <a:p>
            <a:r>
              <a:rPr lang="en-US" dirty="0" smtClean="0"/>
              <a:t>Some Mandatory Procrastination Before Design</a:t>
            </a:r>
            <a:endParaRPr lang="en-US" dirty="0"/>
          </a:p>
        </p:txBody>
      </p:sp>
      <p:sp>
        <p:nvSpPr>
          <p:cNvPr id="4" name="Content Placeholder 3"/>
          <p:cNvSpPr>
            <a:spLocks noGrp="1"/>
          </p:cNvSpPr>
          <p:nvPr>
            <p:ph idx="1"/>
          </p:nvPr>
        </p:nvSpPr>
        <p:spPr/>
        <p:txBody>
          <a:bodyPr/>
          <a:lstStyle/>
          <a:p>
            <a:endParaRPr lang="en-US"/>
          </a:p>
        </p:txBody>
      </p:sp>
      <p:pic>
        <p:nvPicPr>
          <p:cNvPr id="5" name="Picture 4" descr="IMG_38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2258" y="1544715"/>
            <a:ext cx="2915734" cy="5175427"/>
          </a:xfrm>
          <a:prstGeom prst="rect">
            <a:avLst/>
          </a:prstGeom>
        </p:spPr>
      </p:pic>
    </p:spTree>
    <p:extLst>
      <p:ext uri="{BB962C8B-B14F-4D97-AF65-F5344CB8AC3E}">
        <p14:creationId xmlns:p14="http://schemas.microsoft.com/office/powerpoint/2010/main" val="595573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Translate</a:t>
            </a:r>
            <a:endParaRPr lang="en-US" dirty="0"/>
          </a:p>
        </p:txBody>
      </p:sp>
      <p:sp>
        <p:nvSpPr>
          <p:cNvPr id="3" name="Content Placeholder 2"/>
          <p:cNvSpPr>
            <a:spLocks noGrp="1"/>
          </p:cNvSpPr>
          <p:nvPr>
            <p:ph idx="1"/>
          </p:nvPr>
        </p:nvSpPr>
        <p:spPr>
          <a:xfrm>
            <a:off x="914400" y="1659967"/>
            <a:ext cx="7315200" cy="4610204"/>
          </a:xfrm>
        </p:spPr>
        <p:txBody>
          <a:bodyPr>
            <a:normAutofit/>
          </a:bodyPr>
          <a:lstStyle/>
          <a:p>
            <a:r>
              <a:rPr lang="en-US" dirty="0" smtClean="0"/>
              <a:t>Our original outline for displaying the United States in indicators during the Great recession:</a:t>
            </a:r>
            <a:endParaRPr lang="en-US" dirty="0"/>
          </a:p>
        </p:txBody>
      </p:sp>
      <p:pic>
        <p:nvPicPr>
          <p:cNvPr id="4" name="Picture 3" descr="IMG_376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735" y="2483786"/>
            <a:ext cx="5468667" cy="4101500"/>
          </a:xfrm>
          <a:prstGeom prst="rect">
            <a:avLst/>
          </a:prstGeom>
        </p:spPr>
      </p:pic>
    </p:spTree>
    <p:extLst>
      <p:ext uri="{BB962C8B-B14F-4D97-AF65-F5344CB8AC3E}">
        <p14:creationId xmlns:p14="http://schemas.microsoft.com/office/powerpoint/2010/main" val="595573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Original Scope (before HW3)</a:t>
            </a:r>
            <a:endParaRPr lang="en-US" dirty="0"/>
          </a:p>
        </p:txBody>
      </p:sp>
      <p:sp>
        <p:nvSpPr>
          <p:cNvPr id="3" name="Content Placeholder 2"/>
          <p:cNvSpPr>
            <a:spLocks noGrp="1"/>
          </p:cNvSpPr>
          <p:nvPr>
            <p:ph idx="1"/>
          </p:nvPr>
        </p:nvSpPr>
        <p:spPr>
          <a:xfrm>
            <a:off x="914400" y="1659967"/>
            <a:ext cx="7315200" cy="4610204"/>
          </a:xfrm>
        </p:spPr>
        <p:txBody>
          <a:bodyPr>
            <a:normAutofit/>
          </a:bodyPr>
          <a:lstStyle/>
          <a:p>
            <a:r>
              <a:rPr lang="en-US" b="1" dirty="0"/>
              <a:t>Must Have Features</a:t>
            </a:r>
            <a:endParaRPr lang="en-US" dirty="0"/>
          </a:p>
          <a:p>
            <a:pPr lvl="1"/>
            <a:r>
              <a:rPr lang="en-US" dirty="0" smtClean="0"/>
              <a:t>A </a:t>
            </a:r>
            <a:r>
              <a:rPr lang="en-US" dirty="0"/>
              <a:t>central, interactive </a:t>
            </a:r>
            <a:r>
              <a:rPr lang="en-US" dirty="0" err="1"/>
              <a:t>Chloropleth</a:t>
            </a:r>
            <a:r>
              <a:rPr lang="en-US" dirty="0"/>
              <a:t> map of the United States</a:t>
            </a:r>
          </a:p>
          <a:p>
            <a:pPr lvl="1"/>
            <a:r>
              <a:rPr lang="en-US" dirty="0" smtClean="0"/>
              <a:t>An </a:t>
            </a:r>
            <a:r>
              <a:rPr lang="en-US" dirty="0"/>
              <a:t>interactive visualization of some shape/form that portrays individual state data (preferably something that loads as you scroll over a state</a:t>
            </a:r>
            <a:r>
              <a:rPr lang="en-US" dirty="0" smtClean="0"/>
              <a:t>)</a:t>
            </a:r>
            <a:endParaRPr lang="en-US" dirty="0"/>
          </a:p>
          <a:p>
            <a:r>
              <a:rPr lang="en-US" b="1" dirty="0" smtClean="0"/>
              <a:t>Optional </a:t>
            </a:r>
            <a:r>
              <a:rPr lang="en-US" b="1" dirty="0"/>
              <a:t>Features</a:t>
            </a:r>
            <a:endParaRPr lang="en-US" dirty="0"/>
          </a:p>
          <a:p>
            <a:pPr lvl="1"/>
            <a:r>
              <a:rPr lang="en-US" dirty="0" smtClean="0"/>
              <a:t>An </a:t>
            </a:r>
            <a:r>
              <a:rPr lang="en-US" dirty="0"/>
              <a:t>interactive Parallel Coordinate visualization to compare states in different categories.</a:t>
            </a:r>
          </a:p>
          <a:p>
            <a:pPr lvl="1"/>
            <a:r>
              <a:rPr lang="en-US" dirty="0" smtClean="0"/>
              <a:t>An </a:t>
            </a:r>
            <a:r>
              <a:rPr lang="en-US" dirty="0"/>
              <a:t>interactive Hierarchical Edge Bundling that shows connections between different states, times, and/or specific economic indicators.</a:t>
            </a:r>
          </a:p>
          <a:p>
            <a:pPr lvl="1"/>
            <a:r>
              <a:rPr lang="en-US" dirty="0" smtClean="0"/>
              <a:t>Cool </a:t>
            </a:r>
            <a:r>
              <a:rPr lang="en-US" dirty="0" err="1"/>
              <a:t>Javascript</a:t>
            </a:r>
            <a:r>
              <a:rPr lang="en-US" dirty="0"/>
              <a:t> tour of our website and how to do certain interactions with it</a:t>
            </a:r>
          </a:p>
          <a:p>
            <a:endParaRPr lang="en-US" dirty="0"/>
          </a:p>
        </p:txBody>
      </p:sp>
    </p:spTree>
    <p:extLst>
      <p:ext uri="{BB962C8B-B14F-4D97-AF65-F5344CB8AC3E}">
        <p14:creationId xmlns:p14="http://schemas.microsoft.com/office/powerpoint/2010/main" val="4013188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714695"/>
          </a:xfrm>
        </p:spPr>
        <p:txBody>
          <a:bodyPr>
            <a:normAutofit fontScale="90000"/>
          </a:bodyPr>
          <a:lstStyle/>
          <a:p>
            <a:r>
              <a:rPr lang="en-US" dirty="0" smtClean="0"/>
              <a:t>Unfortunately, we did not know that we would be implementing something similar on Homework 4…</a:t>
            </a:r>
            <a:endParaRPr lang="en-US" dirty="0"/>
          </a:p>
        </p:txBody>
      </p:sp>
      <p:sp>
        <p:nvSpPr>
          <p:cNvPr id="3" name="Content Placeholder 2"/>
          <p:cNvSpPr>
            <a:spLocks noGrp="1"/>
          </p:cNvSpPr>
          <p:nvPr>
            <p:ph idx="1"/>
          </p:nvPr>
        </p:nvSpPr>
        <p:spPr>
          <a:xfrm>
            <a:off x="914400" y="2219731"/>
            <a:ext cx="7315200" cy="4050439"/>
          </a:xfrm>
        </p:spPr>
        <p:txBody>
          <a:bodyPr>
            <a:normAutofit/>
          </a:bodyPr>
          <a:lstStyle/>
          <a:p>
            <a:r>
              <a:rPr lang="en-US" dirty="0" smtClean="0"/>
              <a:t>Feedback on our initial Proposal:</a:t>
            </a:r>
          </a:p>
          <a:p>
            <a:pPr lvl="1"/>
            <a:r>
              <a:rPr lang="en-US" dirty="0" smtClean="0"/>
              <a:t>“You </a:t>
            </a:r>
            <a:r>
              <a:rPr lang="en-US" dirty="0"/>
              <a:t>do seem to be a bit ambitious / disorganized here -- you seem to put forth a lot of nonrelated goals, but if want to accomplish all of them that's </a:t>
            </a:r>
            <a:r>
              <a:rPr lang="en-US" dirty="0" smtClean="0"/>
              <a:t>great”</a:t>
            </a:r>
            <a:endParaRPr lang="en-US" dirty="0"/>
          </a:p>
          <a:p>
            <a:pPr lvl="2"/>
            <a:r>
              <a:rPr lang="en-US" dirty="0" smtClean="0"/>
              <a:t>Our Assessment: Our original picture did seem a bit cluttered. Initially we want to remove the pie graph from scope. Additionally the table of current indicators would be a good thing to scale back on.</a:t>
            </a:r>
          </a:p>
          <a:p>
            <a:pPr lvl="2"/>
            <a:r>
              <a:rPr lang="en-US" dirty="0" smtClean="0"/>
              <a:t>Further evidence “</a:t>
            </a:r>
            <a:r>
              <a:rPr lang="en-US" dirty="0"/>
              <a:t>It might be worth considering a better way to 'organize' the different visualizations that you would like to use.  The line between a cool 'dashboard' of information and a disorganized </a:t>
            </a:r>
            <a:r>
              <a:rPr lang="en-US" dirty="0" smtClean="0"/>
              <a:t>agglomeration </a:t>
            </a:r>
            <a:r>
              <a:rPr lang="en-US" dirty="0"/>
              <a:t>of different </a:t>
            </a:r>
            <a:r>
              <a:rPr lang="en-US" dirty="0" smtClean="0"/>
              <a:t>visualization </a:t>
            </a:r>
            <a:r>
              <a:rPr lang="en-US" dirty="0"/>
              <a:t>types is a thin one.  I would recommend discussing internally a way to organize the visualization so it comes across </a:t>
            </a:r>
            <a:r>
              <a:rPr lang="en-US" dirty="0" smtClean="0"/>
              <a:t>coherently”</a:t>
            </a:r>
            <a:endParaRPr lang="en-US" dirty="0"/>
          </a:p>
          <a:p>
            <a:pPr lvl="2"/>
            <a:endParaRPr lang="en-US" dirty="0" smtClean="0"/>
          </a:p>
          <a:p>
            <a:endParaRPr lang="en-US" dirty="0"/>
          </a:p>
        </p:txBody>
      </p:sp>
    </p:spTree>
    <p:extLst>
      <p:ext uri="{BB962C8B-B14F-4D97-AF65-F5344CB8AC3E}">
        <p14:creationId xmlns:p14="http://schemas.microsoft.com/office/powerpoint/2010/main" val="4013188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Further Feedback</a:t>
            </a:r>
            <a:endParaRPr lang="en-US" dirty="0"/>
          </a:p>
        </p:txBody>
      </p:sp>
      <p:sp>
        <p:nvSpPr>
          <p:cNvPr id="3" name="Content Placeholder 2"/>
          <p:cNvSpPr>
            <a:spLocks noGrp="1"/>
          </p:cNvSpPr>
          <p:nvPr>
            <p:ph idx="1"/>
          </p:nvPr>
        </p:nvSpPr>
        <p:spPr>
          <a:xfrm>
            <a:off x="914400" y="1659967"/>
            <a:ext cx="7315200" cy="4610204"/>
          </a:xfrm>
        </p:spPr>
        <p:txBody>
          <a:bodyPr>
            <a:normAutofit/>
          </a:bodyPr>
          <a:lstStyle/>
          <a:p>
            <a:r>
              <a:rPr lang="en-US" dirty="0" smtClean="0"/>
              <a:t>“Your </a:t>
            </a:r>
            <a:r>
              <a:rPr lang="en-US" dirty="0"/>
              <a:t>must-have features seem a bit too limited.  A </a:t>
            </a:r>
            <a:r>
              <a:rPr lang="en-US" dirty="0" err="1"/>
              <a:t>chloropleth</a:t>
            </a:r>
            <a:r>
              <a:rPr lang="en-US" dirty="0"/>
              <a:t> map, especially given the last homework, will be very straightforward (as will a simple hover tooltip).  I'd recommend you move one or more of your optional features into your must-have list</a:t>
            </a:r>
            <a:r>
              <a:rPr lang="en-US" dirty="0" smtClean="0"/>
              <a:t>.”</a:t>
            </a:r>
            <a:r>
              <a:rPr lang="en-US" dirty="0"/>
              <a:t> </a:t>
            </a:r>
          </a:p>
          <a:p>
            <a:pPr lvl="1"/>
            <a:r>
              <a:rPr lang="en-US" dirty="0" smtClean="0"/>
              <a:t>Assessment: We were not aware of the </a:t>
            </a:r>
            <a:r>
              <a:rPr lang="en-US" dirty="0" err="1" smtClean="0"/>
              <a:t>chloropleth</a:t>
            </a:r>
            <a:r>
              <a:rPr lang="en-US" dirty="0" smtClean="0"/>
              <a:t> portion of Homework 4 as it was not yet released when we turned this in. So off the bat we are thinking about ways to spice our visualization beyond a map. </a:t>
            </a:r>
          </a:p>
          <a:p>
            <a:pPr lvl="1"/>
            <a:r>
              <a:rPr lang="en-US" dirty="0" smtClean="0"/>
              <a:t>Further Evidence: “I </a:t>
            </a:r>
            <a:r>
              <a:rPr lang="en-US" dirty="0"/>
              <a:t>do want to caution you from doing too little in this cause because of the popularity of your topic and the scope of the homework </a:t>
            </a:r>
            <a:r>
              <a:rPr lang="en-US" dirty="0" smtClean="0"/>
              <a:t>4”</a:t>
            </a:r>
            <a:endParaRPr lang="en-US" dirty="0"/>
          </a:p>
          <a:p>
            <a:pPr lvl="1"/>
            <a:endParaRPr lang="en-US" dirty="0"/>
          </a:p>
        </p:txBody>
      </p:sp>
    </p:spTree>
    <p:extLst>
      <p:ext uri="{BB962C8B-B14F-4D97-AF65-F5344CB8AC3E}">
        <p14:creationId xmlns:p14="http://schemas.microsoft.com/office/powerpoint/2010/main" val="4013188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 and Scope</a:t>
            </a:r>
            <a:endParaRPr lang="en-US" dirty="0"/>
          </a:p>
        </p:txBody>
      </p:sp>
      <p:sp>
        <p:nvSpPr>
          <p:cNvPr id="3" name="Content Placeholder 2"/>
          <p:cNvSpPr>
            <a:spLocks noGrp="1"/>
          </p:cNvSpPr>
          <p:nvPr>
            <p:ph idx="1"/>
          </p:nvPr>
        </p:nvSpPr>
        <p:spPr/>
        <p:txBody>
          <a:bodyPr/>
          <a:lstStyle/>
          <a:p>
            <a:pPr lvl="1"/>
            <a:r>
              <a:rPr lang="en-US" dirty="0" smtClean="0"/>
              <a:t>Design and implement a web-based interactive visualization that allows you to answer questions about a topic</a:t>
            </a:r>
          </a:p>
          <a:p>
            <a:pPr lvl="2"/>
            <a:r>
              <a:rPr lang="en-US" dirty="0" smtClean="0"/>
              <a:t>Choose the topic to answer questions about</a:t>
            </a:r>
          </a:p>
          <a:p>
            <a:pPr lvl="1"/>
            <a:r>
              <a:rPr lang="en-US" dirty="0" smtClean="0"/>
              <a:t>Acquire data</a:t>
            </a:r>
          </a:p>
          <a:p>
            <a:pPr lvl="1"/>
            <a:r>
              <a:rPr lang="en-US" dirty="0" smtClean="0"/>
              <a:t>Design visualization</a:t>
            </a:r>
          </a:p>
          <a:p>
            <a:pPr lvl="1"/>
            <a:r>
              <a:rPr lang="en-US" dirty="0" smtClean="0"/>
              <a:t>Implement using </a:t>
            </a:r>
            <a:r>
              <a:rPr lang="en-US" dirty="0"/>
              <a:t>m</a:t>
            </a:r>
            <a:r>
              <a:rPr lang="en-US" dirty="0" smtClean="0"/>
              <a:t>odern frameworks</a:t>
            </a:r>
          </a:p>
          <a:p>
            <a:pPr lvl="1"/>
            <a:r>
              <a:rPr lang="en-US" dirty="0" smtClean="0"/>
              <a:t>Evaluate the results</a:t>
            </a:r>
            <a:endParaRPr lang="en-US" dirty="0"/>
          </a:p>
        </p:txBody>
      </p:sp>
    </p:spTree>
    <p:extLst>
      <p:ext uri="{BB962C8B-B14F-4D97-AF65-F5344CB8AC3E}">
        <p14:creationId xmlns:p14="http://schemas.microsoft.com/office/powerpoint/2010/main" val="2361216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Considering Examples</a:t>
            </a:r>
            <a:endParaRPr lang="en-US" dirty="0"/>
          </a:p>
        </p:txBody>
      </p:sp>
      <p:sp>
        <p:nvSpPr>
          <p:cNvPr id="3" name="Content Placeholder 2"/>
          <p:cNvSpPr>
            <a:spLocks noGrp="1"/>
          </p:cNvSpPr>
          <p:nvPr>
            <p:ph idx="1"/>
          </p:nvPr>
        </p:nvSpPr>
        <p:spPr>
          <a:xfrm>
            <a:off x="914400" y="1659967"/>
            <a:ext cx="7315200" cy="4610204"/>
          </a:xfrm>
        </p:spPr>
        <p:txBody>
          <a:bodyPr>
            <a:normAutofit fontScale="92500" lnSpcReduction="10000"/>
          </a:bodyPr>
          <a:lstStyle/>
          <a:p>
            <a:r>
              <a:rPr lang="en-US" dirty="0" smtClean="0"/>
              <a:t>With our scope under construction we reached out to the internet for further examples of good visualization technique and creativity</a:t>
            </a:r>
          </a:p>
          <a:p>
            <a:pPr lvl="1"/>
            <a:r>
              <a:rPr lang="en-US" dirty="0" smtClean="0"/>
              <a:t>The first visualization we considered was the winner of last year’s projects </a:t>
            </a:r>
          </a:p>
          <a:p>
            <a:pPr lvl="1"/>
            <a:r>
              <a:rPr lang="en-US" dirty="0">
                <a:hlinkClick r:id="rId2"/>
              </a:rPr>
              <a:t>https://googledrive.com/host/0B956l87SY0KpRUdrX19TUDhXb1U/</a:t>
            </a:r>
            <a:r>
              <a:rPr lang="en-US" dirty="0" smtClean="0">
                <a:hlinkClick r:id="rId2"/>
              </a:rPr>
              <a:t>index.html</a:t>
            </a:r>
            <a:endParaRPr lang="en-US" dirty="0" smtClean="0"/>
          </a:p>
          <a:p>
            <a:pPr lvl="1"/>
            <a:r>
              <a:rPr lang="en-US" dirty="0" smtClean="0"/>
              <a:t>Having talked about Parallel Coordinates and already in our scope, we thought it would broaden our horizons to add a </a:t>
            </a:r>
            <a:r>
              <a:rPr lang="en-US" dirty="0" err="1" smtClean="0"/>
              <a:t>brushable</a:t>
            </a:r>
            <a:r>
              <a:rPr lang="en-US" dirty="0" smtClean="0"/>
              <a:t> version that would remove color from unselected states on our graph.</a:t>
            </a:r>
          </a:p>
          <a:p>
            <a:pPr lvl="1"/>
            <a:r>
              <a:rPr lang="en-US" dirty="0" smtClean="0"/>
              <a:t>Turns out our TF was of the same opinion “</a:t>
            </a:r>
            <a:r>
              <a:rPr lang="en-US" dirty="0"/>
              <a:t>I think having a linked parallel coordinates brushing graph would be a great idea</a:t>
            </a:r>
            <a:r>
              <a:rPr lang="en-US" dirty="0" smtClean="0"/>
              <a:t>.”</a:t>
            </a:r>
          </a:p>
          <a:p>
            <a:r>
              <a:rPr lang="en-US" dirty="0" smtClean="0"/>
              <a:t>We then turned our attention to a less interactive version of mapping state data</a:t>
            </a:r>
          </a:p>
          <a:p>
            <a:pPr lvl="1"/>
            <a:r>
              <a:rPr lang="en-US" dirty="0">
                <a:hlinkClick r:id="rId3"/>
              </a:rPr>
              <a:t>http://www.pewstates.org/research/data-visualizations/financial-crisis-5-years-later-and-still-not-recovered-</a:t>
            </a:r>
            <a:r>
              <a:rPr lang="en-US" dirty="0" smtClean="0">
                <a:hlinkClick r:id="rId3"/>
              </a:rPr>
              <a:t>85899502641</a:t>
            </a:r>
            <a:endParaRPr lang="en-US" dirty="0" smtClean="0"/>
          </a:p>
          <a:p>
            <a:pPr lvl="1"/>
            <a:r>
              <a:rPr lang="en-US" dirty="0" smtClean="0"/>
              <a:t>Another graph dealing with the financial crisis, but breaking up the states into regions and having the simple user interface of adding and removing regions</a:t>
            </a:r>
            <a:endParaRPr lang="en-US" dirty="0"/>
          </a:p>
        </p:txBody>
      </p:sp>
    </p:spTree>
    <p:extLst>
      <p:ext uri="{BB962C8B-B14F-4D97-AF65-F5344CB8AC3E}">
        <p14:creationId xmlns:p14="http://schemas.microsoft.com/office/powerpoint/2010/main" val="4013188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Further Scope Considerations</a:t>
            </a:r>
            <a:endParaRPr lang="en-US" dirty="0"/>
          </a:p>
        </p:txBody>
      </p:sp>
      <p:sp>
        <p:nvSpPr>
          <p:cNvPr id="3" name="Content Placeholder 2"/>
          <p:cNvSpPr>
            <a:spLocks noGrp="1"/>
          </p:cNvSpPr>
          <p:nvPr>
            <p:ph idx="1"/>
          </p:nvPr>
        </p:nvSpPr>
        <p:spPr>
          <a:xfrm>
            <a:off x="914400" y="1659967"/>
            <a:ext cx="7315200" cy="4610204"/>
          </a:xfrm>
        </p:spPr>
        <p:txBody>
          <a:bodyPr>
            <a:normAutofit/>
          </a:bodyPr>
          <a:lstStyle/>
          <a:p>
            <a:r>
              <a:rPr lang="en-US" dirty="0" smtClean="0"/>
              <a:t>“I </a:t>
            </a:r>
            <a:r>
              <a:rPr lang="en-US" dirty="0"/>
              <a:t>still am a bit concerned about the scope of your </a:t>
            </a:r>
            <a:r>
              <a:rPr lang="en-US" dirty="0" err="1"/>
              <a:t>choloropleth</a:t>
            </a:r>
            <a:r>
              <a:rPr lang="en-US" dirty="0"/>
              <a:t> (given that is resembles somewhat the bonus of the last homework).  While I understand that the data is not given a priori; it might make more sense to narrow your project to detailed information for a particular dataset and then be able to 'dive down' into a particular </a:t>
            </a:r>
            <a:r>
              <a:rPr lang="en-US" dirty="0" smtClean="0"/>
              <a:t>state”</a:t>
            </a:r>
            <a:endParaRPr lang="en-US" dirty="0"/>
          </a:p>
          <a:p>
            <a:r>
              <a:rPr lang="en-US" dirty="0" smtClean="0"/>
              <a:t>This was definitely a tough thing to hear from our TF</a:t>
            </a:r>
          </a:p>
          <a:p>
            <a:r>
              <a:rPr lang="en-US" dirty="0" smtClean="0"/>
              <a:t>But understanding his concerns we started to think about new directions to take our project</a:t>
            </a:r>
          </a:p>
          <a:p>
            <a:r>
              <a:rPr lang="en-US" dirty="0" smtClean="0"/>
              <a:t>After discussing with many other TFs during Office Hours and after lecture we realized that we had quite a challenge on our hands</a:t>
            </a:r>
          </a:p>
          <a:p>
            <a:pPr lvl="1"/>
            <a:r>
              <a:rPr lang="en-US" dirty="0" smtClean="0"/>
              <a:t>Display 5 different sets of data, for 50 states, over a period of 10 years</a:t>
            </a:r>
          </a:p>
          <a:p>
            <a:pPr lvl="1"/>
            <a:r>
              <a:rPr lang="en-US" dirty="0" smtClean="0"/>
              <a:t>One might be thinking 3D at this point! But we knew better</a:t>
            </a:r>
            <a:endParaRPr lang="en-US" dirty="0"/>
          </a:p>
        </p:txBody>
      </p:sp>
    </p:spTree>
    <p:extLst>
      <p:ext uri="{BB962C8B-B14F-4D97-AF65-F5344CB8AC3E}">
        <p14:creationId xmlns:p14="http://schemas.microsoft.com/office/powerpoint/2010/main" val="4013188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A Solution Sketch 1</a:t>
            </a:r>
            <a:endParaRPr lang="en-US" dirty="0"/>
          </a:p>
        </p:txBody>
      </p:sp>
      <p:sp>
        <p:nvSpPr>
          <p:cNvPr id="4" name="Content Placeholder 3"/>
          <p:cNvSpPr>
            <a:spLocks noGrp="1"/>
          </p:cNvSpPr>
          <p:nvPr>
            <p:ph idx="1"/>
          </p:nvPr>
        </p:nvSpPr>
        <p:spPr/>
        <p:txBody>
          <a:bodyPr/>
          <a:lstStyle/>
          <a:p>
            <a:endParaRPr lang="en-US"/>
          </a:p>
        </p:txBody>
      </p:sp>
      <p:pic>
        <p:nvPicPr>
          <p:cNvPr id="5" name="Picture 4" descr="IMG_383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6194" y="1762111"/>
            <a:ext cx="5553068" cy="4164802"/>
          </a:xfrm>
          <a:prstGeom prst="rect">
            <a:avLst/>
          </a:prstGeom>
        </p:spPr>
      </p:pic>
    </p:spTree>
    <p:extLst>
      <p:ext uri="{BB962C8B-B14F-4D97-AF65-F5344CB8AC3E}">
        <p14:creationId xmlns:p14="http://schemas.microsoft.com/office/powerpoint/2010/main" val="2405497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A Written Solution</a:t>
            </a:r>
            <a:endParaRPr lang="en-US" dirty="0"/>
          </a:p>
        </p:txBody>
      </p:sp>
      <p:sp>
        <p:nvSpPr>
          <p:cNvPr id="3" name="Content Placeholder 2"/>
          <p:cNvSpPr>
            <a:spLocks noGrp="1"/>
          </p:cNvSpPr>
          <p:nvPr>
            <p:ph idx="1"/>
          </p:nvPr>
        </p:nvSpPr>
        <p:spPr>
          <a:xfrm>
            <a:off x="914400" y="1659966"/>
            <a:ext cx="7315200" cy="5067881"/>
          </a:xfrm>
        </p:spPr>
        <p:txBody>
          <a:bodyPr>
            <a:normAutofit fontScale="70000" lnSpcReduction="20000"/>
          </a:bodyPr>
          <a:lstStyle/>
          <a:p>
            <a:pPr lvl="0"/>
            <a:r>
              <a:rPr lang="en-US" dirty="0"/>
              <a:t>Map</a:t>
            </a:r>
            <a:endParaRPr lang="en-US" sz="3200" dirty="0"/>
          </a:p>
          <a:p>
            <a:pPr lvl="1"/>
            <a:r>
              <a:rPr lang="en-US" dirty="0"/>
              <a:t>connected to parallel coordinates</a:t>
            </a:r>
            <a:endParaRPr lang="en-US" sz="2800" dirty="0"/>
          </a:p>
          <a:p>
            <a:pPr lvl="1"/>
            <a:r>
              <a:rPr lang="en-US" dirty="0"/>
              <a:t>connected to line graph</a:t>
            </a:r>
            <a:endParaRPr lang="en-US" sz="2800" dirty="0"/>
          </a:p>
          <a:p>
            <a:pPr lvl="1"/>
            <a:r>
              <a:rPr lang="en-US" dirty="0"/>
              <a:t>shows one data point at a time that is selected by user</a:t>
            </a:r>
            <a:endParaRPr lang="en-US" sz="2800" dirty="0"/>
          </a:p>
          <a:p>
            <a:pPr lvl="1"/>
            <a:r>
              <a:rPr lang="en-US" dirty="0" err="1"/>
              <a:t>Chloropleth</a:t>
            </a:r>
            <a:r>
              <a:rPr lang="en-US" dirty="0"/>
              <a:t> - hooked up to a selector on the x-axis of line graph</a:t>
            </a:r>
            <a:endParaRPr lang="en-US" sz="2800" dirty="0"/>
          </a:p>
          <a:p>
            <a:pPr lvl="0"/>
            <a:r>
              <a:rPr lang="en-US" dirty="0"/>
              <a:t>Map Legend</a:t>
            </a:r>
            <a:endParaRPr lang="en-US" sz="3200" dirty="0"/>
          </a:p>
          <a:p>
            <a:pPr lvl="1"/>
            <a:r>
              <a:rPr lang="en-US" dirty="0"/>
              <a:t>dynamically changes as data changes</a:t>
            </a:r>
            <a:endParaRPr lang="en-US" sz="2800" dirty="0"/>
          </a:p>
          <a:p>
            <a:pPr lvl="0"/>
            <a:r>
              <a:rPr lang="en-US" dirty="0"/>
              <a:t>Line Graph</a:t>
            </a:r>
            <a:endParaRPr lang="en-US" sz="3200" dirty="0"/>
          </a:p>
          <a:p>
            <a:pPr lvl="1"/>
            <a:r>
              <a:rPr lang="en-US" dirty="0"/>
              <a:t>x-axis -- year</a:t>
            </a:r>
            <a:endParaRPr lang="en-US" sz="2800" dirty="0"/>
          </a:p>
          <a:p>
            <a:pPr lvl="1"/>
            <a:r>
              <a:rPr lang="en-US" dirty="0"/>
              <a:t>y-axis -- indicator scale</a:t>
            </a:r>
            <a:endParaRPr lang="en-US" sz="2800" dirty="0"/>
          </a:p>
          <a:p>
            <a:pPr lvl="1"/>
            <a:r>
              <a:rPr lang="en-US" dirty="0"/>
              <a:t>always displays national average</a:t>
            </a:r>
            <a:endParaRPr lang="en-US" sz="2800" dirty="0"/>
          </a:p>
          <a:p>
            <a:pPr lvl="1"/>
            <a:r>
              <a:rPr lang="en-US" dirty="0"/>
              <a:t>click on a state to display it as well</a:t>
            </a:r>
            <a:endParaRPr lang="en-US" sz="2800" dirty="0"/>
          </a:p>
          <a:p>
            <a:pPr lvl="0"/>
            <a:r>
              <a:rPr lang="en-US" dirty="0"/>
              <a:t>Indicator Selector</a:t>
            </a:r>
            <a:endParaRPr lang="en-US" sz="3200" dirty="0"/>
          </a:p>
          <a:p>
            <a:pPr lvl="1"/>
            <a:r>
              <a:rPr lang="en-US" dirty="0"/>
              <a:t>radio buttons or something similar to select one of five data points</a:t>
            </a:r>
            <a:endParaRPr lang="en-US" sz="2800" dirty="0"/>
          </a:p>
          <a:p>
            <a:pPr lvl="0"/>
            <a:r>
              <a:rPr lang="en-US" dirty="0"/>
              <a:t>Parallel Coordinates</a:t>
            </a:r>
            <a:endParaRPr lang="en-US" sz="3200" dirty="0"/>
          </a:p>
          <a:p>
            <a:pPr lvl="1"/>
            <a:r>
              <a:rPr lang="en-US" dirty="0" err="1"/>
              <a:t>Brushable</a:t>
            </a:r>
            <a:endParaRPr lang="en-US" sz="2800" dirty="0"/>
          </a:p>
          <a:p>
            <a:pPr lvl="1"/>
            <a:r>
              <a:rPr lang="en-US" dirty="0"/>
              <a:t>axis -- each indicator</a:t>
            </a:r>
            <a:endParaRPr lang="en-US" sz="2800" dirty="0"/>
          </a:p>
          <a:p>
            <a:pPr lvl="1"/>
            <a:r>
              <a:rPr lang="en-US" dirty="0"/>
              <a:t>displays states with </a:t>
            </a:r>
            <a:r>
              <a:rPr lang="en-US" dirty="0" err="1"/>
              <a:t>chloropleth</a:t>
            </a:r>
            <a:r>
              <a:rPr lang="en-US" dirty="0"/>
              <a:t> color</a:t>
            </a:r>
            <a:endParaRPr lang="en-US" sz="2800" dirty="0"/>
          </a:p>
          <a:p>
            <a:pPr lvl="1"/>
            <a:r>
              <a:rPr lang="en-US" dirty="0"/>
              <a:t>national average also displayed, in a unique differentiating color</a:t>
            </a:r>
            <a:endParaRPr lang="en-US" sz="2800" dirty="0"/>
          </a:p>
          <a:p>
            <a:pPr lvl="1"/>
            <a:r>
              <a:rPr lang="en-US" dirty="0"/>
              <a:t>all in all its main purpose will be as a brushing tool</a:t>
            </a:r>
            <a:endParaRPr lang="en-US" sz="2800" dirty="0"/>
          </a:p>
          <a:p>
            <a:pPr lvl="0"/>
            <a:r>
              <a:rPr lang="en-US" dirty="0"/>
              <a:t>Stats at a glance</a:t>
            </a:r>
            <a:endParaRPr lang="en-US" sz="3200" dirty="0"/>
          </a:p>
          <a:p>
            <a:pPr lvl="1"/>
            <a:r>
              <a:rPr lang="en-US" dirty="0"/>
              <a:t>allow user to see all indicators for a selected state in relation to the national average</a:t>
            </a:r>
            <a:endParaRPr lang="en-US" sz="2800" dirty="0"/>
          </a:p>
          <a:p>
            <a:pPr lvl="1"/>
            <a:r>
              <a:rPr lang="en-US" dirty="0"/>
              <a:t>completes the goal of displaying a readable version of all indicators</a:t>
            </a:r>
            <a:endParaRPr lang="en-US" sz="2800" dirty="0"/>
          </a:p>
          <a:p>
            <a:pPr lvl="1"/>
            <a:r>
              <a:rPr lang="en-US" dirty="0"/>
              <a:t>This will be for a given year, which will be picked with a selector hooked up to the x-axis of the line graph</a:t>
            </a:r>
            <a:endParaRPr lang="en-US" sz="2800" dirty="0"/>
          </a:p>
          <a:p>
            <a:endParaRPr lang="en-US" dirty="0"/>
          </a:p>
        </p:txBody>
      </p:sp>
    </p:spTree>
    <p:extLst>
      <p:ext uri="{BB962C8B-B14F-4D97-AF65-F5344CB8AC3E}">
        <p14:creationId xmlns:p14="http://schemas.microsoft.com/office/powerpoint/2010/main" val="4013188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Solution Sketch 2</a:t>
            </a:r>
            <a:endParaRPr lang="en-US" dirty="0"/>
          </a:p>
        </p:txBody>
      </p:sp>
      <p:sp>
        <p:nvSpPr>
          <p:cNvPr id="4" name="Content Placeholder 3"/>
          <p:cNvSpPr>
            <a:spLocks noGrp="1"/>
          </p:cNvSpPr>
          <p:nvPr>
            <p:ph idx="1"/>
          </p:nvPr>
        </p:nvSpPr>
        <p:spPr>
          <a:xfrm>
            <a:off x="263138" y="1796381"/>
            <a:ext cx="1899160" cy="4512979"/>
          </a:xfrm>
        </p:spPr>
        <p:txBody>
          <a:bodyPr/>
          <a:lstStyle/>
          <a:p>
            <a:r>
              <a:rPr lang="en-US" dirty="0" smtClean="0"/>
              <a:t>“I </a:t>
            </a:r>
            <a:r>
              <a:rPr lang="en-US" dirty="0"/>
              <a:t>do appreciate the increase in scope and think it is more appropriate for the final </a:t>
            </a:r>
            <a:r>
              <a:rPr lang="en-US" dirty="0" smtClean="0"/>
              <a:t>project”</a:t>
            </a:r>
            <a:endParaRPr lang="en-US" dirty="0"/>
          </a:p>
        </p:txBody>
      </p:sp>
      <p:pic>
        <p:nvPicPr>
          <p:cNvPr id="5" name="Picture 4" descr="IMG_384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846" y="1647692"/>
            <a:ext cx="6684244" cy="5013183"/>
          </a:xfrm>
          <a:prstGeom prst="rect">
            <a:avLst/>
          </a:prstGeom>
        </p:spPr>
      </p:pic>
    </p:spTree>
    <p:extLst>
      <p:ext uri="{BB962C8B-B14F-4D97-AF65-F5344CB8AC3E}">
        <p14:creationId xmlns:p14="http://schemas.microsoft.com/office/powerpoint/2010/main" val="4013188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378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266" y="1606707"/>
            <a:ext cx="6487750" cy="4865813"/>
          </a:xfrm>
          <a:prstGeom prst="rect">
            <a:avLst/>
          </a:prstGeom>
        </p:spPr>
      </p:pic>
      <p:sp>
        <p:nvSpPr>
          <p:cNvPr id="2" name="Title 1"/>
          <p:cNvSpPr>
            <a:spLocks noGrp="1"/>
          </p:cNvSpPr>
          <p:nvPr>
            <p:ph type="title"/>
          </p:nvPr>
        </p:nvSpPr>
        <p:spPr>
          <a:xfrm>
            <a:off x="914400" y="390618"/>
            <a:ext cx="7315200" cy="1154097"/>
          </a:xfrm>
        </p:spPr>
        <p:txBody>
          <a:bodyPr>
            <a:normAutofit fontScale="90000"/>
          </a:bodyPr>
          <a:lstStyle/>
          <a:p>
            <a:r>
              <a:rPr lang="en-US" dirty="0" smtClean="0"/>
              <a:t>Daydreaming about possible solutions I took the following noteworthy photo</a:t>
            </a:r>
            <a:endParaRPr lang="en-US" dirty="0"/>
          </a:p>
        </p:txBody>
      </p:sp>
      <p:sp>
        <p:nvSpPr>
          <p:cNvPr id="4" name="Content Placeholder 3"/>
          <p:cNvSpPr>
            <a:spLocks noGrp="1"/>
          </p:cNvSpPr>
          <p:nvPr>
            <p:ph idx="1"/>
          </p:nvPr>
        </p:nvSpPr>
        <p:spPr/>
        <p:txBody>
          <a:bodyPr/>
          <a:lstStyle/>
          <a:p>
            <a:endParaRPr lang="en-US" dirty="0"/>
          </a:p>
        </p:txBody>
      </p:sp>
    </p:spTree>
    <p:extLst>
      <p:ext uri="{BB962C8B-B14F-4D97-AF65-F5344CB8AC3E}">
        <p14:creationId xmlns:p14="http://schemas.microsoft.com/office/powerpoint/2010/main" val="4013188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Considerations</a:t>
            </a:r>
            <a:endParaRPr lang="en-US" dirty="0"/>
          </a:p>
        </p:txBody>
      </p:sp>
      <p:sp>
        <p:nvSpPr>
          <p:cNvPr id="3" name="Content Placeholder 2"/>
          <p:cNvSpPr>
            <a:spLocks noGrp="1"/>
          </p:cNvSpPr>
          <p:nvPr>
            <p:ph idx="1"/>
          </p:nvPr>
        </p:nvSpPr>
        <p:spPr>
          <a:xfrm>
            <a:off x="914400" y="1659967"/>
            <a:ext cx="7315200" cy="4610204"/>
          </a:xfrm>
        </p:spPr>
        <p:txBody>
          <a:bodyPr>
            <a:normAutofit lnSpcReduction="10000"/>
          </a:bodyPr>
          <a:lstStyle/>
          <a:p>
            <a:r>
              <a:rPr lang="en-US" dirty="0"/>
              <a:t>We are scanning visualizations in reading order and are attracted to titles, text, and labels	</a:t>
            </a:r>
          </a:p>
          <a:p>
            <a:pPr lvl="1"/>
            <a:r>
              <a:rPr lang="en-US" dirty="0"/>
              <a:t>Put titles at the top left and put labels and textual  explanations close to the visualization</a:t>
            </a:r>
          </a:p>
          <a:p>
            <a:r>
              <a:rPr lang="en-US" dirty="0"/>
              <a:t>Our visual system sees differences, not absolute values, and is attracted to high-contrast edges 	</a:t>
            </a:r>
          </a:p>
          <a:p>
            <a:pPr lvl="1"/>
            <a:r>
              <a:rPr lang="en-US" dirty="0"/>
              <a:t>Maximize contrast between visual elements to make them stand out and avoid busy textures</a:t>
            </a:r>
          </a:p>
          <a:p>
            <a:r>
              <a:rPr lang="en-US" dirty="0"/>
              <a:t>Draw the user’s eye to the most important part of the </a:t>
            </a:r>
            <a:r>
              <a:rPr lang="en-US" dirty="0" smtClean="0"/>
              <a:t>visualization</a:t>
            </a:r>
            <a:endParaRPr lang="en-US" dirty="0"/>
          </a:p>
          <a:p>
            <a:pPr lvl="1"/>
            <a:r>
              <a:rPr lang="en-US" dirty="0" smtClean="0"/>
              <a:t>Provide a visual hierarchy of information that will help make it clear to the user how they should interact with the information</a:t>
            </a:r>
          </a:p>
          <a:p>
            <a:r>
              <a:rPr lang="en-US" dirty="0"/>
              <a:t>We can easily see objects that are different in color or that are in motion	</a:t>
            </a:r>
          </a:p>
          <a:p>
            <a:pPr lvl="1"/>
            <a:r>
              <a:rPr lang="en-US" dirty="0"/>
              <a:t>Use color and motion sparingly to make the important information </a:t>
            </a:r>
            <a:r>
              <a:rPr lang="en-US" dirty="0" smtClean="0"/>
              <a:t>pop </a:t>
            </a:r>
            <a:r>
              <a:rPr lang="en-US" dirty="0"/>
              <a:t>out</a:t>
            </a:r>
          </a:p>
          <a:p>
            <a:endParaRPr lang="en-US" dirty="0" smtClean="0"/>
          </a:p>
          <a:p>
            <a:endParaRPr lang="en-US" dirty="0"/>
          </a:p>
        </p:txBody>
      </p:sp>
    </p:spTree>
    <p:extLst>
      <p:ext uri="{BB962C8B-B14F-4D97-AF65-F5344CB8AC3E}">
        <p14:creationId xmlns:p14="http://schemas.microsoft.com/office/powerpoint/2010/main" val="4013188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Implementation</a:t>
            </a:r>
            <a:endParaRPr lang="en-US" dirty="0"/>
          </a:p>
        </p:txBody>
      </p:sp>
      <p:sp>
        <p:nvSpPr>
          <p:cNvPr id="4" name="Content Placeholder 3"/>
          <p:cNvSpPr>
            <a:spLocks noGrp="1"/>
          </p:cNvSpPr>
          <p:nvPr>
            <p:ph idx="1"/>
          </p:nvPr>
        </p:nvSpPr>
        <p:spPr/>
        <p:txBody>
          <a:bodyPr/>
          <a:lstStyle/>
          <a:p>
            <a:endParaRPr lang="en-US"/>
          </a:p>
        </p:txBody>
      </p:sp>
      <p:pic>
        <p:nvPicPr>
          <p:cNvPr id="5" name="Picture 4" descr="Screen Shot 2014-04-10 at 10.31.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24000"/>
            <a:ext cx="4369964" cy="5313285"/>
          </a:xfrm>
          <a:prstGeom prst="rect">
            <a:avLst/>
          </a:prstGeom>
        </p:spPr>
      </p:pic>
      <p:pic>
        <p:nvPicPr>
          <p:cNvPr id="6" name="Picture 5" descr="Screen Shot 2014-04-10 at 10.31.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4763" y="1524000"/>
            <a:ext cx="4199141" cy="5309385"/>
          </a:xfrm>
          <a:prstGeom prst="rect">
            <a:avLst/>
          </a:prstGeom>
        </p:spPr>
      </p:pic>
    </p:spTree>
    <p:extLst>
      <p:ext uri="{BB962C8B-B14F-4D97-AF65-F5344CB8AC3E}">
        <p14:creationId xmlns:p14="http://schemas.microsoft.com/office/powerpoint/2010/main" val="4013188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Parallel Coordinates</a:t>
            </a:r>
            <a:endParaRPr lang="en-US" dirty="0"/>
          </a:p>
        </p:txBody>
      </p:sp>
      <p:sp>
        <p:nvSpPr>
          <p:cNvPr id="3" name="Content Placeholder 2"/>
          <p:cNvSpPr>
            <a:spLocks noGrp="1"/>
          </p:cNvSpPr>
          <p:nvPr>
            <p:ph idx="1"/>
          </p:nvPr>
        </p:nvSpPr>
        <p:spPr>
          <a:xfrm>
            <a:off x="914400" y="1659967"/>
            <a:ext cx="3673331" cy="4610204"/>
          </a:xfrm>
        </p:spPr>
        <p:txBody>
          <a:bodyPr>
            <a:normAutofit/>
          </a:bodyPr>
          <a:lstStyle/>
          <a:p>
            <a:pPr lvl="0"/>
            <a:r>
              <a:rPr lang="en-US" dirty="0"/>
              <a:t>Shows primarily relationships between adjacent axis</a:t>
            </a:r>
          </a:p>
          <a:p>
            <a:pPr lvl="0"/>
            <a:r>
              <a:rPr lang="en-US" dirty="0" smtClean="0"/>
              <a:t>Clustering </a:t>
            </a:r>
            <a:r>
              <a:rPr lang="en-US" dirty="0"/>
              <a:t>&amp; aggregating records</a:t>
            </a:r>
          </a:p>
          <a:p>
            <a:pPr lvl="0"/>
            <a:r>
              <a:rPr lang="en-US" dirty="0"/>
              <a:t>Transparency of lines</a:t>
            </a:r>
          </a:p>
          <a:p>
            <a:pPr lvl="0"/>
            <a:r>
              <a:rPr lang="en-US" dirty="0"/>
              <a:t>Interaction is crucial</a:t>
            </a:r>
          </a:p>
          <a:p>
            <a:pPr lvl="0"/>
            <a:r>
              <a:rPr lang="en-US" dirty="0"/>
              <a:t>Axis reordering</a:t>
            </a:r>
          </a:p>
          <a:p>
            <a:pPr lvl="0"/>
            <a:r>
              <a:rPr lang="en-US" dirty="0"/>
              <a:t>Brushing</a:t>
            </a:r>
          </a:p>
          <a:p>
            <a:pPr lvl="0"/>
            <a:r>
              <a:rPr lang="en-US" dirty="0"/>
              <a:t>Filtering</a:t>
            </a:r>
          </a:p>
          <a:p>
            <a:endParaRPr lang="en-US" dirty="0" smtClean="0"/>
          </a:p>
          <a:p>
            <a:r>
              <a:rPr lang="en-US" dirty="0" smtClean="0"/>
              <a:t>Our first attempt was somewhat fruitful!</a:t>
            </a:r>
            <a:endParaRPr lang="en-US" dirty="0"/>
          </a:p>
        </p:txBody>
      </p:sp>
      <p:pic>
        <p:nvPicPr>
          <p:cNvPr id="4" name="Picture 3" descr="IMG_384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2603" y="1350146"/>
            <a:ext cx="3690019" cy="4920025"/>
          </a:xfrm>
          <a:prstGeom prst="rect">
            <a:avLst/>
          </a:prstGeom>
        </p:spPr>
      </p:pic>
    </p:spTree>
    <p:extLst>
      <p:ext uri="{BB962C8B-B14F-4D97-AF65-F5344CB8AC3E}">
        <p14:creationId xmlns:p14="http://schemas.microsoft.com/office/powerpoint/2010/main" val="4013188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Parallel Coordinates Take 2 (&amp;3)</a:t>
            </a:r>
            <a:endParaRPr lang="en-US" dirty="0"/>
          </a:p>
        </p:txBody>
      </p:sp>
      <p:sp>
        <p:nvSpPr>
          <p:cNvPr id="4" name="Content Placeholder 3"/>
          <p:cNvSpPr>
            <a:spLocks noGrp="1"/>
          </p:cNvSpPr>
          <p:nvPr>
            <p:ph idx="1"/>
          </p:nvPr>
        </p:nvSpPr>
        <p:spPr/>
        <p:txBody>
          <a:bodyPr/>
          <a:lstStyle/>
          <a:p>
            <a:endParaRPr lang="en-US" dirty="0"/>
          </a:p>
        </p:txBody>
      </p:sp>
      <p:pic>
        <p:nvPicPr>
          <p:cNvPr id="5" name="Picture 4" descr="IMG_385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82486"/>
            <a:ext cx="4499932" cy="3443962"/>
          </a:xfrm>
          <a:prstGeom prst="rect">
            <a:avLst/>
          </a:prstGeom>
        </p:spPr>
      </p:pic>
      <p:pic>
        <p:nvPicPr>
          <p:cNvPr id="6" name="Picture 5" descr="IMG_384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8072" y="2082486"/>
            <a:ext cx="4235928" cy="3558437"/>
          </a:xfrm>
          <a:prstGeom prst="rect">
            <a:avLst/>
          </a:prstGeom>
        </p:spPr>
      </p:pic>
    </p:spTree>
    <p:extLst>
      <p:ext uri="{BB962C8B-B14F-4D97-AF65-F5344CB8AC3E}">
        <p14:creationId xmlns:p14="http://schemas.microsoft.com/office/powerpoint/2010/main" val="401318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Project Team</a:t>
            </a:r>
            <a:endParaRPr lang="en-US" dirty="0"/>
          </a:p>
        </p:txBody>
      </p:sp>
      <p:sp>
        <p:nvSpPr>
          <p:cNvPr id="3" name="Content Placeholder 2"/>
          <p:cNvSpPr>
            <a:spLocks noGrp="1"/>
          </p:cNvSpPr>
          <p:nvPr>
            <p:ph idx="1"/>
          </p:nvPr>
        </p:nvSpPr>
        <p:spPr/>
        <p:txBody>
          <a:bodyPr/>
          <a:lstStyle/>
          <a:p>
            <a:r>
              <a:rPr lang="en-US" dirty="0" smtClean="0"/>
              <a:t>Eric Slater</a:t>
            </a:r>
          </a:p>
          <a:p>
            <a:pPr lvl="1"/>
            <a:r>
              <a:rPr lang="en-US" dirty="0" smtClean="0"/>
              <a:t>Harvard Class of 2016</a:t>
            </a:r>
          </a:p>
          <a:p>
            <a:pPr lvl="1"/>
            <a:r>
              <a:rPr lang="en-US" dirty="0" smtClean="0"/>
              <a:t>A.B. Degree Candidate in Statistics</a:t>
            </a:r>
          </a:p>
          <a:p>
            <a:pPr lvl="1"/>
            <a:r>
              <a:rPr lang="en-US" dirty="0" smtClean="0"/>
              <a:t>Mather House</a:t>
            </a:r>
          </a:p>
          <a:p>
            <a:pPr lvl="1"/>
            <a:r>
              <a:rPr lang="en-US" dirty="0" smtClean="0"/>
              <a:t>First Year Programmer (has taken CS50)</a:t>
            </a:r>
          </a:p>
          <a:p>
            <a:r>
              <a:rPr lang="en-US" dirty="0" smtClean="0"/>
              <a:t>Luciano </a:t>
            </a:r>
            <a:r>
              <a:rPr lang="en-US" dirty="0" err="1" smtClean="0"/>
              <a:t>Arango</a:t>
            </a:r>
            <a:endParaRPr lang="en-US" dirty="0" smtClean="0"/>
          </a:p>
          <a:p>
            <a:pPr lvl="1"/>
            <a:r>
              <a:rPr lang="en-US" dirty="0" smtClean="0"/>
              <a:t>Harvard Class of 2016</a:t>
            </a:r>
          </a:p>
          <a:p>
            <a:pPr lvl="1"/>
            <a:r>
              <a:rPr lang="en-US" dirty="0" smtClean="0"/>
              <a:t>A.B. Degree Candidate in Computer Science</a:t>
            </a:r>
          </a:p>
          <a:p>
            <a:pPr lvl="1"/>
            <a:r>
              <a:rPr lang="en-US" dirty="0" smtClean="0"/>
              <a:t>Adams House</a:t>
            </a:r>
          </a:p>
          <a:p>
            <a:pPr lvl="1"/>
            <a:r>
              <a:rPr lang="en-US" dirty="0" smtClean="0"/>
              <a:t>Second Year Programmer (has taken CS50, CS61)</a:t>
            </a:r>
          </a:p>
          <a:p>
            <a:pPr lvl="1"/>
            <a:endParaRPr lang="en-US" dirty="0"/>
          </a:p>
        </p:txBody>
      </p:sp>
    </p:spTree>
    <p:extLst>
      <p:ext uri="{BB962C8B-B14F-4D97-AF65-F5344CB8AC3E}">
        <p14:creationId xmlns:p14="http://schemas.microsoft.com/office/powerpoint/2010/main" val="308071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A Line Graph</a:t>
            </a:r>
            <a:endParaRPr lang="en-US" dirty="0"/>
          </a:p>
        </p:txBody>
      </p:sp>
      <p:sp>
        <p:nvSpPr>
          <p:cNvPr id="3" name="Content Placeholder 2"/>
          <p:cNvSpPr>
            <a:spLocks noGrp="1"/>
          </p:cNvSpPr>
          <p:nvPr>
            <p:ph idx="1"/>
          </p:nvPr>
        </p:nvSpPr>
        <p:spPr>
          <a:xfrm>
            <a:off x="914400" y="1659967"/>
            <a:ext cx="7315200" cy="4610204"/>
          </a:xfrm>
        </p:spPr>
        <p:txBody>
          <a:bodyPr>
            <a:normAutofit/>
          </a:bodyPr>
          <a:lstStyle/>
          <a:p>
            <a:r>
              <a:rPr lang="en-US" dirty="0" smtClean="0"/>
              <a:t>But not just any line graph</a:t>
            </a:r>
          </a:p>
          <a:p>
            <a:pPr lvl="1"/>
            <a:r>
              <a:rPr lang="en-US" dirty="0" smtClean="0"/>
              <a:t>We want interactivity with both the map and the Parallel Coordinates</a:t>
            </a:r>
          </a:p>
          <a:p>
            <a:pPr lvl="1"/>
            <a:r>
              <a:rPr lang="en-US" dirty="0" smtClean="0"/>
              <a:t>Usually displays 50 lines (one for each state) </a:t>
            </a:r>
          </a:p>
          <a:p>
            <a:pPr lvl="1"/>
            <a:r>
              <a:rPr lang="en-US" dirty="0" smtClean="0"/>
              <a:t>Gives us a time range from 2001 to 2011</a:t>
            </a:r>
          </a:p>
          <a:p>
            <a:endParaRPr lang="en-US" dirty="0"/>
          </a:p>
        </p:txBody>
      </p:sp>
      <p:pic>
        <p:nvPicPr>
          <p:cNvPr id="4" name="Picture 3" descr="Screen Shot 2014-04-10 at 2.18.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160" y="3061022"/>
            <a:ext cx="4942394" cy="3595102"/>
          </a:xfrm>
          <a:prstGeom prst="rect">
            <a:avLst/>
          </a:prstGeom>
        </p:spPr>
      </p:pic>
    </p:spTree>
    <p:extLst>
      <p:ext uri="{BB962C8B-B14F-4D97-AF65-F5344CB8AC3E}">
        <p14:creationId xmlns:p14="http://schemas.microsoft.com/office/powerpoint/2010/main" val="4013188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Enter </a:t>
            </a:r>
            <a:r>
              <a:rPr lang="en-US" dirty="0" err="1" smtClean="0"/>
              <a:t>Chloro</a:t>
            </a:r>
            <a:endParaRPr lang="en-US" dirty="0"/>
          </a:p>
        </p:txBody>
      </p:sp>
      <p:sp>
        <p:nvSpPr>
          <p:cNvPr id="4" name="Content Placeholder 3"/>
          <p:cNvSpPr>
            <a:spLocks noGrp="1"/>
          </p:cNvSpPr>
          <p:nvPr>
            <p:ph idx="1"/>
          </p:nvPr>
        </p:nvSpPr>
        <p:spPr>
          <a:xfrm>
            <a:off x="914400" y="5240399"/>
            <a:ext cx="7315200" cy="1068961"/>
          </a:xfrm>
        </p:spPr>
        <p:txBody>
          <a:bodyPr/>
          <a:lstStyle/>
          <a:p>
            <a:r>
              <a:rPr lang="en-US" dirty="0" smtClean="0"/>
              <a:t>Still working on the color scheme…</a:t>
            </a:r>
            <a:endParaRPr lang="en-US" dirty="0"/>
          </a:p>
        </p:txBody>
      </p:sp>
      <p:pic>
        <p:nvPicPr>
          <p:cNvPr id="5" name="Picture 4" descr="IMG_384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0347" y="1544715"/>
            <a:ext cx="5940596" cy="3564358"/>
          </a:xfrm>
          <a:prstGeom prst="rect">
            <a:avLst/>
          </a:prstGeom>
        </p:spPr>
      </p:pic>
    </p:spTree>
    <p:extLst>
      <p:ext uri="{BB962C8B-B14F-4D97-AF65-F5344CB8AC3E}">
        <p14:creationId xmlns:p14="http://schemas.microsoft.com/office/powerpoint/2010/main" val="4013188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fontScale="90000"/>
          </a:bodyPr>
          <a:lstStyle/>
          <a:p>
            <a:r>
              <a:rPr lang="en-US" dirty="0" smtClean="0"/>
              <a:t>A list of other details to include in next process book</a:t>
            </a:r>
            <a:endParaRPr lang="en-US" dirty="0"/>
          </a:p>
        </p:txBody>
      </p:sp>
      <p:sp>
        <p:nvSpPr>
          <p:cNvPr id="3" name="Content Placeholder 2"/>
          <p:cNvSpPr>
            <a:spLocks noGrp="1"/>
          </p:cNvSpPr>
          <p:nvPr>
            <p:ph idx="1"/>
          </p:nvPr>
        </p:nvSpPr>
        <p:spPr>
          <a:xfrm>
            <a:off x="914400" y="1659967"/>
            <a:ext cx="7315200" cy="4610204"/>
          </a:xfrm>
        </p:spPr>
        <p:txBody>
          <a:bodyPr>
            <a:normAutofit/>
          </a:bodyPr>
          <a:lstStyle/>
          <a:p>
            <a:r>
              <a:rPr lang="en-US" dirty="0" smtClean="0"/>
              <a:t>Data</a:t>
            </a:r>
          </a:p>
          <a:p>
            <a:pPr lvl="1"/>
            <a:r>
              <a:rPr lang="en-US" dirty="0" smtClean="0"/>
              <a:t>There was a constant re-arrangement of data into different arrays and objects to make all graphs work in sync</a:t>
            </a:r>
          </a:p>
          <a:p>
            <a:pPr lvl="1"/>
            <a:r>
              <a:rPr lang="en-US" dirty="0" smtClean="0"/>
              <a:t>We are thinking about changing some of the data indicators, as it seems that it is harder to see a correlation than originally thought for some (data was parsed in STATA before entering it)</a:t>
            </a:r>
          </a:p>
          <a:p>
            <a:pPr lvl="1"/>
            <a:r>
              <a:rPr lang="en-US" dirty="0" smtClean="0"/>
              <a:t>Literally spent more time on data manipulation than the coding so far</a:t>
            </a:r>
          </a:p>
          <a:p>
            <a:r>
              <a:rPr lang="en-US" dirty="0" smtClean="0"/>
              <a:t>Design Decisions</a:t>
            </a:r>
          </a:p>
          <a:p>
            <a:pPr lvl="1"/>
            <a:r>
              <a:rPr lang="en-US" dirty="0" smtClean="0"/>
              <a:t>Many design decisions were made along the line that are not discussed in depth here. When we near completion, I will better be able to elaborate on how these impacted our final product</a:t>
            </a:r>
          </a:p>
          <a:p>
            <a:pPr lvl="1"/>
            <a:r>
              <a:rPr lang="en-US" dirty="0" smtClean="0"/>
              <a:t>Scope was a major setback for us given that Problem Set 4 dealt with our </a:t>
            </a:r>
            <a:r>
              <a:rPr lang="en-US" dirty="0" err="1" smtClean="0"/>
              <a:t>chloropleth</a:t>
            </a:r>
            <a:r>
              <a:rPr lang="en-US" dirty="0" smtClean="0"/>
              <a:t> ideals. However, we have arrived at a solution that goes above and beyond such simple ideas as projecting a map and coloring it.</a:t>
            </a:r>
            <a:endParaRPr lang="en-US" dirty="0"/>
          </a:p>
        </p:txBody>
      </p:sp>
    </p:spTree>
    <p:extLst>
      <p:ext uri="{BB962C8B-B14F-4D97-AF65-F5344CB8AC3E}">
        <p14:creationId xmlns:p14="http://schemas.microsoft.com/office/powerpoint/2010/main" val="4013188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Where are we now?</a:t>
            </a:r>
            <a:endParaRPr lang="en-US" dirty="0"/>
          </a:p>
        </p:txBody>
      </p:sp>
      <p:sp>
        <p:nvSpPr>
          <p:cNvPr id="4" name="Content Placeholder 3"/>
          <p:cNvSpPr>
            <a:spLocks noGrp="1"/>
          </p:cNvSpPr>
          <p:nvPr>
            <p:ph idx="1"/>
          </p:nvPr>
        </p:nvSpPr>
        <p:spPr/>
        <p:txBody>
          <a:bodyPr/>
          <a:lstStyle/>
          <a:p>
            <a:r>
              <a:rPr lang="en-US" dirty="0" smtClean="0"/>
              <a:t>US </a:t>
            </a:r>
            <a:r>
              <a:rPr lang="en-US" dirty="0" err="1" smtClean="0"/>
              <a:t>Chloropleth</a:t>
            </a:r>
            <a:r>
              <a:rPr lang="en-US" dirty="0" smtClean="0"/>
              <a:t> Map hooked up to five different sets of data controlled by the parallel coordinates.</a:t>
            </a:r>
          </a:p>
          <a:p>
            <a:r>
              <a:rPr lang="en-US" dirty="0" smtClean="0"/>
              <a:t>Parallel Coordinates that are </a:t>
            </a:r>
            <a:r>
              <a:rPr lang="en-US" dirty="0" err="1" smtClean="0"/>
              <a:t>brushable</a:t>
            </a:r>
            <a:r>
              <a:rPr lang="en-US" dirty="0" smtClean="0"/>
              <a:t> and that affect our line graph and map when brushed. </a:t>
            </a:r>
          </a:p>
          <a:p>
            <a:r>
              <a:rPr lang="en-US" dirty="0" smtClean="0"/>
              <a:t>A Line Graph for a specific indicator and any selected states over the time period we are observing.</a:t>
            </a:r>
          </a:p>
          <a:p>
            <a:pPr lvl="1"/>
            <a:r>
              <a:rPr lang="en-US" dirty="0" smtClean="0"/>
              <a:t>Highlighting functionality within the Line Graph</a:t>
            </a:r>
          </a:p>
          <a:p>
            <a:r>
              <a:rPr lang="en-US" dirty="0" smtClean="0"/>
              <a:t>Buttons that change the indicator of interest</a:t>
            </a:r>
          </a:p>
          <a:p>
            <a:r>
              <a:rPr lang="en-US" dirty="0" smtClean="0"/>
              <a:t>Tooltip that displays the name of the state selected</a:t>
            </a:r>
          </a:p>
        </p:txBody>
      </p:sp>
    </p:spTree>
    <p:extLst>
      <p:ext uri="{BB962C8B-B14F-4D97-AF65-F5344CB8AC3E}">
        <p14:creationId xmlns:p14="http://schemas.microsoft.com/office/powerpoint/2010/main" val="4013188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Here</a:t>
            </a:r>
            <a:endParaRPr lang="en-US" dirty="0"/>
          </a:p>
        </p:txBody>
      </p:sp>
      <p:sp>
        <p:nvSpPr>
          <p:cNvPr id="4" name="Content Placeholder 3"/>
          <p:cNvSpPr>
            <a:spLocks noGrp="1"/>
          </p:cNvSpPr>
          <p:nvPr>
            <p:ph idx="1"/>
          </p:nvPr>
        </p:nvSpPr>
        <p:spPr/>
        <p:txBody>
          <a:bodyPr/>
          <a:lstStyle/>
          <a:p>
            <a:endParaRPr lang="en-US"/>
          </a:p>
        </p:txBody>
      </p:sp>
      <p:pic>
        <p:nvPicPr>
          <p:cNvPr id="7" name="Picture 6" descr="Screen Shot 2014-04-10 at 11.50.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933681"/>
            <a:ext cx="7387375" cy="4416581"/>
          </a:xfrm>
          <a:prstGeom prst="rect">
            <a:avLst/>
          </a:prstGeom>
        </p:spPr>
      </p:pic>
    </p:spTree>
    <p:extLst>
      <p:ext uri="{BB962C8B-B14F-4D97-AF65-F5344CB8AC3E}">
        <p14:creationId xmlns:p14="http://schemas.microsoft.com/office/powerpoint/2010/main" val="4013188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Where are we going?</a:t>
            </a:r>
            <a:endParaRPr lang="en-US" dirty="0"/>
          </a:p>
        </p:txBody>
      </p:sp>
      <p:sp>
        <p:nvSpPr>
          <p:cNvPr id="3" name="Content Placeholder 2"/>
          <p:cNvSpPr>
            <a:spLocks noGrp="1"/>
          </p:cNvSpPr>
          <p:nvPr>
            <p:ph idx="1"/>
          </p:nvPr>
        </p:nvSpPr>
        <p:spPr>
          <a:xfrm>
            <a:off x="914400" y="1659967"/>
            <a:ext cx="7315200" cy="4610204"/>
          </a:xfrm>
        </p:spPr>
        <p:txBody>
          <a:bodyPr>
            <a:normAutofit/>
          </a:bodyPr>
          <a:lstStyle/>
          <a:p>
            <a:r>
              <a:rPr lang="en-US" dirty="0" smtClean="0"/>
              <a:t>A Map with dynamic transitions, five different color schemes, a tooltip that shows “stats at a glance,” and hover over capability.</a:t>
            </a:r>
          </a:p>
          <a:p>
            <a:r>
              <a:rPr lang="en-US" dirty="0" smtClean="0"/>
              <a:t>Parallel Coordinates that take all indicators into account and that will highlight with the highlighting of the line graph</a:t>
            </a:r>
          </a:p>
          <a:p>
            <a:r>
              <a:rPr lang="en-US" dirty="0" smtClean="0"/>
              <a:t>A selector for year, preferably on the axis of the line graph</a:t>
            </a:r>
          </a:p>
          <a:p>
            <a:r>
              <a:rPr lang="en-US" dirty="0" smtClean="0"/>
              <a:t>A more synced color scheme and typeface</a:t>
            </a:r>
          </a:p>
          <a:p>
            <a:r>
              <a:rPr lang="en-US" dirty="0" smtClean="0"/>
              <a:t>Responsiveness to browser size</a:t>
            </a:r>
          </a:p>
          <a:p>
            <a:endParaRPr lang="en-US" dirty="0"/>
          </a:p>
        </p:txBody>
      </p:sp>
    </p:spTree>
    <p:extLst>
      <p:ext uri="{BB962C8B-B14F-4D97-AF65-F5344CB8AC3E}">
        <p14:creationId xmlns:p14="http://schemas.microsoft.com/office/powerpoint/2010/main" val="4013188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Team (cont.)</a:t>
            </a:r>
            <a:endParaRPr lang="en-US" dirty="0"/>
          </a:p>
        </p:txBody>
      </p:sp>
      <p:sp>
        <p:nvSpPr>
          <p:cNvPr id="3" name="Content Placeholder 2"/>
          <p:cNvSpPr>
            <a:spLocks noGrp="1"/>
          </p:cNvSpPr>
          <p:nvPr>
            <p:ph idx="1"/>
          </p:nvPr>
        </p:nvSpPr>
        <p:spPr/>
        <p:txBody>
          <a:bodyPr/>
          <a:lstStyle/>
          <a:p>
            <a:r>
              <a:rPr lang="en-US" dirty="0" smtClean="0"/>
              <a:t>Monarch </a:t>
            </a:r>
            <a:r>
              <a:rPr lang="en-US" dirty="0" err="1" smtClean="0"/>
              <a:t>Wadia</a:t>
            </a:r>
            <a:endParaRPr lang="en-US" dirty="0" smtClean="0"/>
          </a:p>
          <a:p>
            <a:pPr lvl="1"/>
            <a:r>
              <a:rPr lang="en-US" dirty="0" smtClean="0"/>
              <a:t>Harvard Extension School Student</a:t>
            </a:r>
          </a:p>
          <a:p>
            <a:pPr lvl="1"/>
            <a:r>
              <a:rPr lang="en-US" dirty="0" smtClean="0"/>
              <a:t>Lives in Toronto</a:t>
            </a:r>
          </a:p>
          <a:p>
            <a:pPr lvl="1"/>
            <a:endParaRPr lang="en-US" dirty="0" smtClean="0"/>
          </a:p>
        </p:txBody>
      </p:sp>
    </p:spTree>
    <p:extLst>
      <p:ext uri="{BB962C8B-B14F-4D97-AF65-F5344CB8AC3E}">
        <p14:creationId xmlns:p14="http://schemas.microsoft.com/office/powerpoint/2010/main" val="2321594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Milestones</a:t>
            </a:r>
            <a:endParaRPr lang="en-US" dirty="0"/>
          </a:p>
        </p:txBody>
      </p:sp>
      <p:sp>
        <p:nvSpPr>
          <p:cNvPr id="3" name="Content Placeholder 2"/>
          <p:cNvSpPr>
            <a:spLocks noGrp="1"/>
          </p:cNvSpPr>
          <p:nvPr>
            <p:ph idx="1"/>
          </p:nvPr>
        </p:nvSpPr>
        <p:spPr/>
        <p:txBody>
          <a:bodyPr/>
          <a:lstStyle/>
          <a:p>
            <a:pPr lvl="0"/>
            <a:r>
              <a:rPr lang="en-US" dirty="0"/>
              <a:t>Thursday, March 13: Project proposal due (part of Homework 3)</a:t>
            </a:r>
          </a:p>
          <a:p>
            <a:r>
              <a:rPr lang="en-US" dirty="0"/>
              <a:t>Tuesday, April 8th, 11:59 pm: </a:t>
            </a:r>
            <a:r>
              <a:rPr lang="en-US" b="1" dirty="0"/>
              <a:t>Announce your project </a:t>
            </a:r>
            <a:endParaRPr lang="en-US" b="1" dirty="0" smtClean="0"/>
          </a:p>
          <a:p>
            <a:r>
              <a:rPr lang="en-US" dirty="0"/>
              <a:t>Thursday, April 10, 11:59 pm: </a:t>
            </a:r>
            <a:r>
              <a:rPr lang="en-US" b="1" dirty="0"/>
              <a:t>Functional project prototype due</a:t>
            </a:r>
            <a:r>
              <a:rPr lang="en-US" dirty="0"/>
              <a:t> </a:t>
            </a:r>
            <a:endParaRPr lang="en-US" dirty="0" smtClean="0"/>
          </a:p>
          <a:p>
            <a:pPr lvl="0"/>
            <a:r>
              <a:rPr lang="en-US" dirty="0"/>
              <a:t>Week of April 14: Project review with the TFs</a:t>
            </a:r>
          </a:p>
          <a:p>
            <a:pPr lvl="0"/>
            <a:r>
              <a:rPr lang="en-US" dirty="0"/>
              <a:t>Thursday, May 1, 11:59pm: </a:t>
            </a:r>
            <a:r>
              <a:rPr lang="en-US" b="1" dirty="0"/>
              <a:t>Projects due (including screencast)</a:t>
            </a:r>
            <a:endParaRPr lang="en-US" dirty="0"/>
          </a:p>
          <a:p>
            <a:pPr lvl="0"/>
            <a:r>
              <a:rPr lang="en-US" dirty="0"/>
              <a:t>Thursday, May 8: Best project presentations and </a:t>
            </a:r>
            <a:r>
              <a:rPr lang="en-US" dirty="0" smtClean="0"/>
              <a:t>prizes</a:t>
            </a:r>
            <a:endParaRPr lang="en-US" dirty="0"/>
          </a:p>
        </p:txBody>
      </p:sp>
    </p:spTree>
    <p:extLst>
      <p:ext uri="{BB962C8B-B14F-4D97-AF65-F5344CB8AC3E}">
        <p14:creationId xmlns:p14="http://schemas.microsoft.com/office/powerpoint/2010/main" val="1235340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There was much debate in our group about what the main theme of our project should be—we thought about everything from sports statistics to consumer products like cell phones and automobiles to music listening preferences as illustrated in the visualizations discussed in class. All of the above seemed to be niche categories with respect to our group, with only one or two members really excited about them. We finally came around to the Financial Crisis, a topic that is perhaps a bit overplayed. However, one thing that we unanimously noted was the difference in impact that the financial crisis had on different areas around the country. For example, St. Paul, MN seemed to be less much affected than areas like Phoenix, AZ. The entire group is interested in economics and we believe a topic that everyone is attached to would produce a much more effective team. </a:t>
            </a:r>
            <a:endParaRPr lang="en-US" dirty="0"/>
          </a:p>
        </p:txBody>
      </p:sp>
    </p:spTree>
    <p:extLst>
      <p:ext uri="{BB962C8B-B14F-4D97-AF65-F5344CB8AC3E}">
        <p14:creationId xmlns:p14="http://schemas.microsoft.com/office/powerpoint/2010/main" val="1471907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The primary questions we are trying to answer with this visualization are: 1) Is there a significant difference in impact that the financial crisis had on different states in America? 2) Did states see a differentiated response time to the financial crisis in terms of economic indicators? 3) What data best supports the argument that there was a significant difference in impact on states? 4) Can we show unbiased data clearly and concisely, and allow for the audience to both playfully interact with and make concrete conclusions from it? 5) How big of a “wow” factor can we introduce to visitors? </a:t>
            </a:r>
          </a:p>
          <a:p>
            <a:r>
              <a:rPr lang="en-US" dirty="0" smtClean="0"/>
              <a:t>With </a:t>
            </a:r>
            <a:r>
              <a:rPr lang="en-US" dirty="0"/>
              <a:t>the accomplishment of all of the aforementioned goals, we would gain significant specific field-knowledge about best-practice visualization portrayal, the usage of D3 and its incorporation into </a:t>
            </a:r>
            <a:r>
              <a:rPr lang="en-US" dirty="0" err="1"/>
              <a:t>Javascript</a:t>
            </a:r>
            <a:r>
              <a:rPr lang="en-US" dirty="0"/>
              <a:t>, and how to efficiently scape all of the related data from the web.</a:t>
            </a:r>
          </a:p>
          <a:p>
            <a:endParaRPr lang="en-US" dirty="0"/>
          </a:p>
        </p:txBody>
      </p:sp>
    </p:spTree>
    <p:extLst>
      <p:ext uri="{BB962C8B-B14F-4D97-AF65-F5344CB8AC3E}">
        <p14:creationId xmlns:p14="http://schemas.microsoft.com/office/powerpoint/2010/main" val="4060613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 Considerations for Data</a:t>
            </a:r>
            <a:endParaRPr lang="en-US" dirty="0"/>
          </a:p>
        </p:txBody>
      </p:sp>
      <p:sp>
        <p:nvSpPr>
          <p:cNvPr id="3" name="Content Placeholder 2"/>
          <p:cNvSpPr>
            <a:spLocks noGrp="1"/>
          </p:cNvSpPr>
          <p:nvPr>
            <p:ph idx="1"/>
          </p:nvPr>
        </p:nvSpPr>
        <p:spPr/>
        <p:txBody>
          <a:bodyPr>
            <a:normAutofit fontScale="77500" lnSpcReduction="20000"/>
          </a:bodyPr>
          <a:lstStyle/>
          <a:p>
            <a:pPr lvl="1"/>
            <a:r>
              <a:rPr lang="en-US" b="1" dirty="0"/>
              <a:t>FDIC Failed Bank List</a:t>
            </a:r>
            <a:endParaRPr lang="en-US" dirty="0"/>
          </a:p>
          <a:p>
            <a:pPr lvl="2"/>
            <a:r>
              <a:rPr lang="en-US" dirty="0">
                <a:hlinkClick r:id="rId2"/>
              </a:rPr>
              <a:t>http://catalog.data.gov/dataset/fdic-failed-bank-list</a:t>
            </a:r>
            <a:endParaRPr lang="en-US" dirty="0"/>
          </a:p>
          <a:p>
            <a:pPr lvl="1"/>
            <a:r>
              <a:rPr lang="en-US" b="1" dirty="0"/>
              <a:t>Quarterly House Price Indexes for Metropolitan Areas</a:t>
            </a:r>
            <a:endParaRPr lang="en-US" dirty="0"/>
          </a:p>
          <a:p>
            <a:pPr lvl="2"/>
            <a:r>
              <a:rPr lang="en-US" dirty="0">
                <a:hlinkClick r:id="rId3"/>
              </a:rPr>
              <a:t>http://catalog.data.gov/dataset/quarterly-house-price-indexes-for-metropolitan-areas/resource/9fb1e508-f257-46c0-b23f-4e3eac0e9a9a</a:t>
            </a:r>
            <a:endParaRPr lang="en-US" dirty="0"/>
          </a:p>
          <a:p>
            <a:pPr lvl="1"/>
            <a:r>
              <a:rPr lang="en-US" b="1" dirty="0"/>
              <a:t>Local Area Unemployment Statistics</a:t>
            </a:r>
            <a:endParaRPr lang="en-US" dirty="0"/>
          </a:p>
          <a:p>
            <a:pPr lvl="2"/>
            <a:r>
              <a:rPr lang="en-US" dirty="0">
                <a:hlinkClick r:id="rId4"/>
              </a:rPr>
              <a:t>http://data.bls.gov/pdq/querytool.jsp?survey=la</a:t>
            </a:r>
            <a:endParaRPr lang="en-US" dirty="0"/>
          </a:p>
          <a:p>
            <a:pPr lvl="1"/>
            <a:r>
              <a:rPr lang="en-US" b="1" dirty="0"/>
              <a:t>Terminated Multifamily Mortgages</a:t>
            </a:r>
            <a:endParaRPr lang="en-US" dirty="0"/>
          </a:p>
          <a:p>
            <a:pPr lvl="2"/>
            <a:r>
              <a:rPr lang="en-US" dirty="0">
                <a:hlinkClick r:id="rId5"/>
              </a:rPr>
              <a:t>http://portal.hud.gov/hudportal/HUD?src=/program_offices/housing/comp/rpts/mfh/mf_f47t</a:t>
            </a:r>
            <a:endParaRPr lang="en-US" dirty="0"/>
          </a:p>
          <a:p>
            <a:pPr lvl="1"/>
            <a:r>
              <a:rPr lang="en-US" b="1" dirty="0"/>
              <a:t>Employment Hours/other data by area</a:t>
            </a:r>
            <a:endParaRPr lang="en-US" dirty="0"/>
          </a:p>
          <a:p>
            <a:pPr lvl="2"/>
            <a:r>
              <a:rPr lang="en-US" dirty="0">
                <a:hlinkClick r:id="rId6"/>
              </a:rPr>
              <a:t>http://catalog.data.gov/dataset/employment-hours-and-earnings-from-the-current-employment-statistics-survey-stat</a:t>
            </a:r>
            <a:endParaRPr lang="en-US" dirty="0"/>
          </a:p>
          <a:p>
            <a:pPr lvl="1"/>
            <a:r>
              <a:rPr lang="en-US" b="1" dirty="0"/>
              <a:t>Low-income Housing problems</a:t>
            </a:r>
            <a:endParaRPr lang="en-US" dirty="0"/>
          </a:p>
          <a:p>
            <a:pPr lvl="2"/>
            <a:r>
              <a:rPr lang="en-US" dirty="0">
                <a:hlinkClick r:id="rId7"/>
              </a:rPr>
              <a:t>http://catalog.data.gov/dataset/housing-problems-of-low-income-households/resource/799c2406-28b9-453d-b736-da6fdb617a00</a:t>
            </a:r>
            <a:endParaRPr lang="en-US" dirty="0"/>
          </a:p>
          <a:p>
            <a:pPr lvl="1"/>
            <a:r>
              <a:rPr lang="en-US" b="1" dirty="0"/>
              <a:t>County Business Patterns</a:t>
            </a:r>
            <a:endParaRPr lang="en-US" dirty="0"/>
          </a:p>
          <a:p>
            <a:pPr lvl="2"/>
            <a:r>
              <a:rPr lang="en-US" dirty="0">
                <a:hlinkClick r:id="rId8"/>
              </a:rPr>
              <a:t>http://catalog.data.gov/dataset/county-business-patterns/resource/2bfcc388-170b-4c60-8b41-addba3bef1d4</a:t>
            </a:r>
            <a:endParaRPr lang="en-US" dirty="0"/>
          </a:p>
          <a:p>
            <a:endParaRPr lang="en-US" dirty="0"/>
          </a:p>
        </p:txBody>
      </p:sp>
    </p:spTree>
    <p:extLst>
      <p:ext uri="{BB962C8B-B14F-4D97-AF65-F5344CB8AC3E}">
        <p14:creationId xmlns:p14="http://schemas.microsoft.com/office/powerpoint/2010/main" val="2378104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0618"/>
            <a:ext cx="7315200" cy="1154097"/>
          </a:xfrm>
        </p:spPr>
        <p:txBody>
          <a:bodyPr>
            <a:normAutofit/>
          </a:bodyPr>
          <a:lstStyle/>
          <a:p>
            <a:r>
              <a:rPr lang="en-US" dirty="0" smtClean="0"/>
              <a:t>What’s next?</a:t>
            </a:r>
            <a:endParaRPr lang="en-US" dirty="0"/>
          </a:p>
        </p:txBody>
      </p:sp>
      <p:sp>
        <p:nvSpPr>
          <p:cNvPr id="3" name="Content Placeholder 2"/>
          <p:cNvSpPr>
            <a:spLocks noGrp="1"/>
          </p:cNvSpPr>
          <p:nvPr>
            <p:ph idx="1"/>
          </p:nvPr>
        </p:nvSpPr>
        <p:spPr>
          <a:xfrm>
            <a:off x="914400" y="1659967"/>
            <a:ext cx="7315200" cy="4610204"/>
          </a:xfrm>
        </p:spPr>
        <p:txBody>
          <a:bodyPr>
            <a:normAutofit/>
          </a:bodyPr>
          <a:lstStyle/>
          <a:p>
            <a:r>
              <a:rPr lang="en-US" dirty="0" smtClean="0"/>
              <a:t>Target</a:t>
            </a:r>
          </a:p>
          <a:p>
            <a:pPr lvl="1"/>
            <a:r>
              <a:rPr lang="en-US" dirty="0" smtClean="0"/>
              <a:t>Choose domain and research questions</a:t>
            </a:r>
          </a:p>
          <a:p>
            <a:pPr lvl="1"/>
            <a:r>
              <a:rPr lang="en-US" dirty="0" smtClean="0"/>
              <a:t>Find and clean data</a:t>
            </a:r>
          </a:p>
          <a:p>
            <a:r>
              <a:rPr lang="en-US" dirty="0" smtClean="0"/>
              <a:t>Translate</a:t>
            </a:r>
          </a:p>
          <a:p>
            <a:pPr lvl="1"/>
            <a:r>
              <a:rPr lang="en-US" dirty="0" smtClean="0"/>
              <a:t>Formulate data analysis tasks</a:t>
            </a:r>
          </a:p>
          <a:p>
            <a:pPr lvl="1"/>
            <a:r>
              <a:rPr lang="en-US" dirty="0" smtClean="0"/>
              <a:t>Transform and summarize data</a:t>
            </a:r>
          </a:p>
          <a:p>
            <a:r>
              <a:rPr lang="en-US" dirty="0" smtClean="0"/>
              <a:t>Design</a:t>
            </a:r>
          </a:p>
          <a:p>
            <a:pPr lvl="1"/>
            <a:r>
              <a:rPr lang="en-US" dirty="0" smtClean="0"/>
              <a:t>Design visual encodings and interactions</a:t>
            </a:r>
          </a:p>
          <a:p>
            <a:pPr lvl="1"/>
            <a:r>
              <a:rPr lang="en-US" dirty="0" smtClean="0"/>
              <a:t>Include many sketches</a:t>
            </a:r>
          </a:p>
          <a:p>
            <a:r>
              <a:rPr lang="en-US" dirty="0" smtClean="0"/>
              <a:t>Implement</a:t>
            </a:r>
          </a:p>
          <a:p>
            <a:pPr lvl="1"/>
            <a:r>
              <a:rPr lang="en-US" dirty="0" smtClean="0"/>
              <a:t>Use sketches to define data structures</a:t>
            </a:r>
          </a:p>
          <a:p>
            <a:r>
              <a:rPr lang="en-US" dirty="0" smtClean="0"/>
              <a:t>Validate</a:t>
            </a:r>
          </a:p>
          <a:p>
            <a:pPr lvl="1"/>
            <a:r>
              <a:rPr lang="en-US" dirty="0" smtClean="0"/>
              <a:t>Post-Project Assessment</a:t>
            </a:r>
            <a:endParaRPr lang="en-US" dirty="0"/>
          </a:p>
        </p:txBody>
      </p:sp>
    </p:spTree>
    <p:extLst>
      <p:ext uri="{BB962C8B-B14F-4D97-AF65-F5344CB8AC3E}">
        <p14:creationId xmlns:p14="http://schemas.microsoft.com/office/powerpoint/2010/main" val="22345936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Custom 1">
      <a:dk1>
        <a:sysClr val="windowText" lastClr="000000"/>
      </a:dk1>
      <a:lt1>
        <a:sysClr val="window" lastClr="FFFFFF"/>
      </a:lt1>
      <a:dk2>
        <a:srgbClr val="283138"/>
      </a:dk2>
      <a:lt2>
        <a:srgbClr val="FF8600"/>
      </a:lt2>
      <a:accent1>
        <a:srgbClr val="838D9B"/>
      </a:accent1>
      <a:accent2>
        <a:srgbClr val="D2610C"/>
      </a:accent2>
      <a:accent3>
        <a:srgbClr val="70E449"/>
      </a:accent3>
      <a:accent4>
        <a:srgbClr val="94147C"/>
      </a:accent4>
      <a:accent5>
        <a:srgbClr val="5D5AD2"/>
      </a:accent5>
      <a:accent6>
        <a:srgbClr val="6F6C7D"/>
      </a:accent6>
      <a:hlink>
        <a:srgbClr val="6187E3"/>
      </a:hlink>
      <a:folHlink>
        <a:srgbClr val="7B8EB8"/>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Perspective.thmx</Template>
  <TotalTime>314</TotalTime>
  <Words>2079</Words>
  <Application>Microsoft Macintosh PowerPoint</Application>
  <PresentationFormat>On-screen Show (4:3)</PresentationFormat>
  <Paragraphs>226</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Perspective</vt:lpstr>
      <vt:lpstr>CS 171: Final Project  Process Book</vt:lpstr>
      <vt:lpstr>Overview and Scope</vt:lpstr>
      <vt:lpstr>Project Team</vt:lpstr>
      <vt:lpstr>Project Team (cont.)</vt:lpstr>
      <vt:lpstr>Project Milestones</vt:lpstr>
      <vt:lpstr>Motivation</vt:lpstr>
      <vt:lpstr>Primary Objectives</vt:lpstr>
      <vt:lpstr>Original Considerations for Data</vt:lpstr>
      <vt:lpstr>What’s next?</vt:lpstr>
      <vt:lpstr>Finding and Cleaning Data</vt:lpstr>
      <vt:lpstr>Parsing Data</vt:lpstr>
      <vt:lpstr>The Next Data Structure</vt:lpstr>
      <vt:lpstr>Final JSON object format</vt:lpstr>
      <vt:lpstr>Normalizing Data</vt:lpstr>
      <vt:lpstr>Some Mandatory Procrastination Before Design</vt:lpstr>
      <vt:lpstr>Translate</vt:lpstr>
      <vt:lpstr>Original Scope (before HW3)</vt:lpstr>
      <vt:lpstr>Unfortunately, we did not know that we would be implementing something similar on Homework 4…</vt:lpstr>
      <vt:lpstr>Further Feedback</vt:lpstr>
      <vt:lpstr>Considering Examples</vt:lpstr>
      <vt:lpstr>Further Scope Considerations</vt:lpstr>
      <vt:lpstr>A Solution Sketch 1</vt:lpstr>
      <vt:lpstr>A Written Solution</vt:lpstr>
      <vt:lpstr>Solution Sketch 2</vt:lpstr>
      <vt:lpstr>Daydreaming about possible solutions I took the following noteworthy photo</vt:lpstr>
      <vt:lpstr>Considerations</vt:lpstr>
      <vt:lpstr>Implementation</vt:lpstr>
      <vt:lpstr>Parallel Coordinates</vt:lpstr>
      <vt:lpstr>Parallel Coordinates Take 2 (&amp;3)</vt:lpstr>
      <vt:lpstr>A Line Graph</vt:lpstr>
      <vt:lpstr>Enter Chloro</vt:lpstr>
      <vt:lpstr>A list of other details to include in next process book</vt:lpstr>
      <vt:lpstr>Where are we now?</vt:lpstr>
      <vt:lpstr>Here</vt:lpstr>
      <vt:lpstr>Where are we going?</vt:lpstr>
    </vt:vector>
  </TitlesOfParts>
  <Company>Harvard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171: Final Project  Process Book</dc:title>
  <dc:creator>Eric Slater</dc:creator>
  <cp:lastModifiedBy>Eric Slater</cp:lastModifiedBy>
  <cp:revision>25</cp:revision>
  <dcterms:created xsi:type="dcterms:W3CDTF">2014-04-10T22:40:06Z</dcterms:created>
  <dcterms:modified xsi:type="dcterms:W3CDTF">2014-04-11T03:54:46Z</dcterms:modified>
</cp:coreProperties>
</file>